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jpg" ContentType="image/jpeg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theme/theme1.xml" ContentType="application/vnd.openxmlformats-officedocument.theme+xml"/>
  <Override PartName="/ppt/notesMasters/notesMaster1.xml" ContentType="application/vnd.openxmlformats-officedocument.presentationml.notesMaster+xml"/>
  <Override PartName="/ppt/notesMasters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e88ba9ae16774986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notesMaster" Target="/ppt/notesMasters/notesMaster1.xml" Id="rId3" /><Relationship Type="http://schemas.openxmlformats.org/officeDocument/2006/relationships/slide" Target="/ppt/slides/slide1.xml" Id="rId4" /><Relationship Type="http://schemas.openxmlformats.org/officeDocument/2006/relationships/slide" Target="/ppt/slides/slide2.xml" Id="rId5" /><Relationship Type="http://schemas.openxmlformats.org/officeDocument/2006/relationships/slide" Target="/ppt/slides/slide3.xml" Id="rId6" /><Relationship Type="http://schemas.openxmlformats.org/officeDocument/2006/relationships/slide" Target="/ppt/slides/slide4.xml" Id="rId7" /><Relationship Type="http://schemas.openxmlformats.org/officeDocument/2006/relationships/slide" Target="/ppt/slides/slide5.xml" Id="rId8" /><Relationship Type="http://schemas.openxmlformats.org/officeDocument/2006/relationships/slide" Target="/ppt/slides/slide6.xml" Id="rId9" /><Relationship Type="http://schemas.openxmlformats.org/officeDocument/2006/relationships/slide" Target="/ppt/slides/slide7.xml" Id="rId10" /><Relationship Type="http://schemas.openxmlformats.org/officeDocument/2006/relationships/slide" Target="/ppt/slides/slide8.xml" Id="rId11" /><Relationship Type="http://schemas.openxmlformats.org/officeDocument/2006/relationships/slide" Target="/ppt/slides/slide9.xml" Id="rId12" /><Relationship Type="http://schemas.openxmlformats.org/officeDocument/2006/relationships/slide" Target="/ppt/slides/slide10.xml" Id="rId13" /><Relationship Type="http://schemas.openxmlformats.org/officeDocument/2006/relationships/slide" Target="/ppt/slides/slide11.xml" Id="rId14" /><Relationship Type="http://schemas.openxmlformats.org/officeDocument/2006/relationships/slide" Target="/ppt/slides/slide12.xml" Id="rId15" /><Relationship Type="http://schemas.openxmlformats.org/officeDocument/2006/relationships/slide" Target="/ppt/slides/slide13.xml" Id="rId16" /><Relationship Type="http://schemas.openxmlformats.org/officeDocument/2006/relationships/slide" Target="/ppt/slides/slide14.xml" Id="rId17" /><Relationship Type="http://schemas.openxmlformats.org/officeDocument/2006/relationships/slide" Target="/ppt/slides/slide15.xml" Id="rId18" /><Relationship Type="http://schemas.openxmlformats.org/officeDocument/2006/relationships/slide" Target="/ppt/slides/slide16.xml" Id="rId19" /><Relationship Type="http://schemas.openxmlformats.org/officeDocument/2006/relationships/slide" Target="/ppt/slides/slide17.xml" Id="rId20" /><Relationship Type="http://schemas.openxmlformats.org/officeDocument/2006/relationships/slide" Target="/ppt/slides/slide18.xml" Id="rId21" /><Relationship Type="http://schemas.openxmlformats.org/officeDocument/2006/relationships/slide" Target="/ppt/slides/slide19.xml" Id="rId22" /><Relationship Type="http://schemas.openxmlformats.org/officeDocument/2006/relationships/slide" Target="/ppt/slides/slide20.xml" Id="rId23" /><Relationship Type="http://schemas.openxmlformats.org/officeDocument/2006/relationships/slide" Target="/ppt/slides/slide21.xml" Id="rId24" /><Relationship Type="http://schemas.openxmlformats.org/officeDocument/2006/relationships/slide" Target="/ppt/slides/slide22.xml" Id="rId25" /><Relationship Type="http://schemas.openxmlformats.org/officeDocument/2006/relationships/slide" Target="/ppt/slides/slide23.xml" Id="rId26" /><Relationship Type="http://schemas.openxmlformats.org/officeDocument/2006/relationships/slide" Target="/ppt/slides/slide24.xml" Id="rId27" /><Relationship Type="http://schemas.openxmlformats.org/officeDocument/2006/relationships/slide" Target="/ppt/slides/slide25.xml" Id="rId28" /><Relationship Type="http://schemas.openxmlformats.org/officeDocument/2006/relationships/slide" Target="/ppt/slides/slide26.xml" Id="rId29" /><Relationship Type="http://schemas.openxmlformats.org/officeDocument/2006/relationships/tableStyles" Target="/ppt/tableStyles.xml" Id="rId30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notesMasters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2019/7/15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1" /><Relationship Type="http://schemas.openxmlformats.org/officeDocument/2006/relationships/notesMaster" Target="/ppt/notesMasters/notesMaster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1" /><Relationship Type="http://schemas.openxmlformats.org/officeDocument/2006/relationships/notesMaster" Target="/ppt/notesMasters/notesMaster1.xml" Id="rId2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Id1" /><Relationship Type="http://schemas.openxmlformats.org/officeDocument/2006/relationships/notesMaster" Target="/ppt/notesMasters/notesMaster1.xml" Id="rId2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Id1" /><Relationship Type="http://schemas.openxmlformats.org/officeDocument/2006/relationships/notesMaster" Target="/ppt/notesMasters/notesMaster1.xml" Id="rId2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Id1" /><Relationship Type="http://schemas.openxmlformats.org/officeDocument/2006/relationships/notesMaster" Target="/ppt/notesMasters/notesMaster1.xml" Id="rId2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4.xml" Id="rId1" /><Relationship Type="http://schemas.openxmlformats.org/officeDocument/2006/relationships/notesMaster" Target="/ppt/notesMasters/notesMaster1.xml" Id="rId2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5.xml" Id="rId1" /><Relationship Type="http://schemas.openxmlformats.org/officeDocument/2006/relationships/notesMaster" Target="/ppt/notesMasters/notesMaster1.xml" Id="rId2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6.xml" Id="rId1" /><Relationship Type="http://schemas.openxmlformats.org/officeDocument/2006/relationships/notesMaster" Target="/ppt/notesMasters/notesMaster1.xml" Id="rId2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slide" Target="/ppt/slides/slide17.xml" Id="rId1" /><Relationship Type="http://schemas.openxmlformats.org/officeDocument/2006/relationships/notesMaster" Target="/ppt/notesMasters/notesMaster1.xml" Id="rId2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slide" Target="/ppt/slides/slide18.xml" Id="rId1" /><Relationship Type="http://schemas.openxmlformats.org/officeDocument/2006/relationships/notesMaster" Target="/ppt/notesMasters/notesMaster1.xml" Id="rId2" /></Relationships>
</file>

<file path=ppt/notesSlides/_rels/notesSlide19.xml.rels>&#65279;<?xml version="1.0" encoding="utf-8"?><Relationships xmlns="http://schemas.openxmlformats.org/package/2006/relationships"><Relationship Type="http://schemas.openxmlformats.org/officeDocument/2006/relationships/slide" Target="/ppt/slides/slide19.xml" Id="rId1" /><Relationship Type="http://schemas.openxmlformats.org/officeDocument/2006/relationships/notesMaster" Target="/ppt/notesMasters/notesMaster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1" /><Relationship Type="http://schemas.openxmlformats.org/officeDocument/2006/relationships/notesMaster" Target="/ppt/notesMasters/notesMaster1.xml" Id="rId2" /></Relationships>
</file>

<file path=ppt/notesSlides/_rels/notesSlide20.xml.rels>&#65279;<?xml version="1.0" encoding="utf-8"?><Relationships xmlns="http://schemas.openxmlformats.org/package/2006/relationships"><Relationship Type="http://schemas.openxmlformats.org/officeDocument/2006/relationships/slide" Target="/ppt/slides/slide20.xml" Id="rId1" /><Relationship Type="http://schemas.openxmlformats.org/officeDocument/2006/relationships/notesMaster" Target="/ppt/notesMasters/notesMaster1.xml" Id="rId2" /></Relationships>
</file>

<file path=ppt/notesSlides/_rels/notesSlide21.xml.rels>&#65279;<?xml version="1.0" encoding="utf-8"?><Relationships xmlns="http://schemas.openxmlformats.org/package/2006/relationships"><Relationship Type="http://schemas.openxmlformats.org/officeDocument/2006/relationships/slide" Target="/ppt/slides/slide25.xml" Id="rId1" /><Relationship Type="http://schemas.openxmlformats.org/officeDocument/2006/relationships/notesMaster" Target="/ppt/notesMasters/notesMaster1.xml" Id="rId2" /></Relationships>
</file>

<file path=ppt/notesSlides/_rels/notesSlide22.xml.rels>&#65279;<?xml version="1.0" encoding="utf-8"?><Relationships xmlns="http://schemas.openxmlformats.org/package/2006/relationships"><Relationship Type="http://schemas.openxmlformats.org/officeDocument/2006/relationships/slide" Target="/ppt/slides/slide26.xml" Id="rId1" /><Relationship Type="http://schemas.openxmlformats.org/officeDocument/2006/relationships/notesMaster" Target="/ppt/notesMasters/notesMaster1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1" /><Relationship Type="http://schemas.openxmlformats.org/officeDocument/2006/relationships/notesMaster" Target="/ppt/notesMasters/notesMaster1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1" /><Relationship Type="http://schemas.openxmlformats.org/officeDocument/2006/relationships/notesMaster" Target="/ppt/notesMasters/notesMaster1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1" /><Relationship Type="http://schemas.openxmlformats.org/officeDocument/2006/relationships/notesMaster" Target="/ppt/notesMasters/notesMaster1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1" /><Relationship Type="http://schemas.openxmlformats.org/officeDocument/2006/relationships/notesMaster" Target="/ppt/notesMasters/notesMaster1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1" /><Relationship Type="http://schemas.openxmlformats.org/officeDocument/2006/relationships/notesMaster" Target="/ppt/notesMasters/notesMaster1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1" /><Relationship Type="http://schemas.openxmlformats.org/officeDocument/2006/relationships/notesMaster" Target="/ppt/notesMasters/notesMaster1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1" /><Relationship Type="http://schemas.openxmlformats.org/officeDocument/2006/relationships/notesMaster" Target="/ppt/notesMasters/notesMaster1.xml" Id="rId2" /></Relationships>
</file>

<file path=ppt/notesSlides/notesSlide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zh-CN"/>
          </a:p>
        </p:txBody>
      </p:sp>
    </p:spTree>
  </p:cSld>
  <p:clrMapOvr>
    <a:masterClrMapping xmlns:a="http://schemas.openxmlformats.org/drawingml/2006/main"/>
  </p:clrMapOvr>
</p:notes>
</file>

<file path=ppt/notesSlides/notesSlide10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第三个是外采软件虽然最小颗粒度能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最理想的状况是能够用排产指导调度，但是目前还有比较多距离，比如说对于一个中断订单，也就是上图中绿色部分，如果优先级改变导致这些东西当前加工完后需要出线，就需要在工艺中自动添加上下料步骤，目前是不支持的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经过调研，是希望外采软件商能根据我们的反馈先对排产模块进行迭代更新，之后我们再进行评估融合等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关键任务</a:t>
            </a:r>
            <a:r>
              <a:rPr lang="en-US" altLang="en-US"/>
              <a:t>B</a:t>
            </a:r>
            <a:r>
              <a:rPr lang="zh-CN" altLang="zh-CN"/>
              <a:t>后公司有个紧急任务，大概花了三周时间，为了配合</a:t>
            </a:r>
            <a:r>
              <a:rPr lang="en-US" altLang="en-US"/>
              <a:t>331</a:t>
            </a:r>
            <a:r>
              <a:rPr lang="zh-CN" altLang="zh-CN"/>
              <a:t>入网，需要把设备拿到</a:t>
            </a:r>
            <a:r>
              <a:rPr lang="en-US" altLang="en-US"/>
              <a:t>331</a:t>
            </a:r>
            <a:r>
              <a:rPr lang="zh-CN" altLang="zh-CN"/>
              <a:t>信息部检测，如果需要的话需要换硬盘，重装系统和软件。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marL="285750" lvl="0" indent="-285750">
              <a:buFont typeface="Arial" charset="0"/>
              <a:buChar char="•"/>
            </a:pPr>
            <a:r>
              <a:rPr lang="zh-CN" altLang="zh-CN"/>
              <a:t>这个任务一共分了两次出差，第一次是我自己去</a:t>
            </a:r>
            <a:r>
              <a:rPr lang="en-US" altLang="en-US"/>
              <a:t>331</a:t>
            </a:r>
            <a:r>
              <a:rPr lang="zh-CN" altLang="zh-CN"/>
              <a:t>备份系统，第二次是四人小组一起去</a:t>
            </a:r>
            <a:r>
              <a:rPr lang="en-US" altLang="en-US"/>
              <a:t>331</a:t>
            </a:r>
            <a:r>
              <a:rPr lang="zh-CN" altLang="zh-CN"/>
              <a:t>重装系统，并负责协调整个小组的活动。在那边一共完成了几件事，第一件事是线体重新安装和部署；第二件事是配合测试反编译软件；第三件事是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之后是耗时两周的关键任务</a:t>
            </a:r>
            <a:r>
              <a:rPr lang="en-US" altLang="en-US"/>
              <a:t>C, </a:t>
            </a:r>
            <a:r>
              <a:rPr lang="zh-CN" altLang="zh-CN"/>
              <a:t>目标是调研反编译工具，以及对汉丰软件安全路线图提出建议。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首先是</a:t>
            </a:r>
            <a:r>
              <a:rPr lang="en-US" altLang="en-US"/>
              <a:t>HF</a:t>
            </a:r>
            <a:r>
              <a:rPr lang="zh-CN" altLang="zh-CN"/>
              <a:t>软件安全路线图，软件保护种类分为三种，混淆代码、运行时检测、以及授权系统。短期内我们能做的是混淆代码，中期内能做的是运行时检测和部分授权系统，长期要实现根据用户付费激活特定功能。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说完了软件路线图，下来该选择合适汉丰使用的混淆软件。这里列举的圆圈处的四个因素，软件属性，整合颗粒度，整合方式，还有支持的混淆策略，都是要考虑的内容。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这里具体点我们对比两个方案</a:t>
            </a:r>
            <a:r>
              <a:rPr lang="en-US" altLang="en-US"/>
              <a:t>ConfuserEx</a:t>
            </a:r>
            <a:r>
              <a:rPr lang="zh-CN" altLang="zh-CN"/>
              <a:t>和</a:t>
            </a:r>
            <a:r>
              <a:rPr lang="en-US" altLang="en-US"/>
              <a:t>PreEmptive, </a:t>
            </a:r>
            <a:r>
              <a:rPr lang="zh-CN" altLang="zh-CN"/>
              <a:t>一个是开源软件，一个是商业软件。商业软件功能更强大，但是可能开源软件目前对我们来说够用了。后续产品室的高工在针对不同项目做调研。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9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在这几个项目其余的时间，我基本在梳理</a:t>
            </a:r>
            <a:r>
              <a:rPr lang="en-US" altLang="en-US"/>
              <a:t>430</a:t>
            </a:r>
            <a:r>
              <a:rPr lang="zh-CN" altLang="zh-CN"/>
              <a:t>的磨削项目，因为这个项目模块化做得相对比较好，可以借鉴到后续项目中。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在试用期三个月内总共干了六件事，除了关键任务</a:t>
            </a:r>
            <a:r>
              <a:rPr lang="en-US" altLang="en-US"/>
              <a:t>A</a:t>
            </a:r>
            <a:r>
              <a:rPr lang="zh-CN" altLang="zh-CN"/>
              <a:t>、</a:t>
            </a:r>
            <a:r>
              <a:rPr lang="en-US" altLang="en-US"/>
              <a:t>B</a:t>
            </a:r>
            <a:r>
              <a:rPr lang="zh-CN" altLang="zh-CN"/>
              <a:t>、</a:t>
            </a:r>
            <a:r>
              <a:rPr lang="en-US" altLang="en-US"/>
              <a:t>C</a:t>
            </a:r>
            <a:r>
              <a:rPr lang="zh-CN" altLang="zh-CN"/>
              <a:t>外，还去</a:t>
            </a:r>
            <a:r>
              <a:rPr lang="en-US" altLang="en-US"/>
              <a:t>331</a:t>
            </a:r>
            <a:r>
              <a:rPr lang="zh-CN" altLang="zh-CN"/>
              <a:t>重新部署了下线体系统，并且梳理了</a:t>
            </a:r>
            <a:r>
              <a:rPr lang="en-US" altLang="en-US"/>
              <a:t>430</a:t>
            </a:r>
            <a:r>
              <a:rPr lang="zh-CN" altLang="zh-CN"/>
              <a:t>项目的架构，为</a:t>
            </a:r>
            <a:r>
              <a:rPr lang="en-US" altLang="en-US"/>
              <a:t>331</a:t>
            </a:r>
            <a:r>
              <a:rPr lang="zh-CN" altLang="zh-CN"/>
              <a:t>电火花线的搭建做些准备。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20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这里总体说一下，</a:t>
            </a:r>
            <a:r>
              <a:rPr lang="en-US" altLang="en-US"/>
              <a:t>430</a:t>
            </a:r>
            <a:r>
              <a:rPr lang="zh-CN" altLang="zh-CN"/>
              <a:t>磨削项目模块化做得比较好，但是架构有点过于复杂，而且安装配置起来坑有点多。这个项目除了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2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zh-CN"/>
          </a:p>
        </p:txBody>
      </p:sp>
    </p:spTree>
  </p:cSld>
  <p:clrMapOvr>
    <a:masterClrMapping xmlns:a="http://schemas.openxmlformats.org/drawingml/2006/main"/>
  </p:clrMapOvr>
</p:notes>
</file>

<file path=ppt/notesSlides/notesSlide2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zh-CN"/>
          </a:p>
        </p:txBody>
      </p:sp>
    </p:spTree>
  </p:cSld>
  <p:clrMapOvr>
    <a:masterClrMapping xmlns:a="http://schemas.openxmlformats.org/drawingml/2006/main"/>
  </p:clrMapOvr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首先是用时一周的第一个关键任务，目的在于增强角色权限系统的支持颗粒度。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原先的角色权限系统只有“有”、“无”两种选择，将有权限的情况更加细分为“查看”、“修改”权限。黄色高亮的部分就是新增加的，举一个例子，这里我们给施工人员仅仅赋予“查看”当前对话框的权限。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当施工人员登录后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同样的角色权限管理对话框，当施工人员登录后“绑定”按钮会灰掉，也就是禁止掉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其次是用时两周的关键任务</a:t>
            </a:r>
            <a:r>
              <a:rPr lang="en-US" altLang="en-US"/>
              <a:t>B, </a:t>
            </a:r>
            <a:r>
              <a:rPr lang="zh-CN" altLang="zh-CN"/>
              <a:t>目的在于调研外采排产系统和局限、优势、以及融合路线图。我这里只是大概回顾下调研中的要点，尤其是外采方案整合到我们项目中仍然存在的问题，详细的内容可以参考这个文档。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首先是外采排产软件的输出并不全，只有开始时间，结束时间，还有对应的设备号，但是没有关联的工艺信息，以及加工的数量等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9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其次是外采排产软件没有把交付日期纳入优化目标，交期只是用作最终校验，他默认的是交期已经被手动纳入了优先级中。比如上面这个例子，一个优先级最高但是交期迟，一个优先级低但是交期紧，这时候外采排产算法会忽略交期。</a:t>
            </a:r>
          </a:p>
        </p:txBody>
      </p:sp>
    </p:spTree>
  </p:cSld>
  <p:clrMapOvr>
    <a:masterClrMapping xmlns:a="http://schemas.openxmlformats.org/drawingml/2006/main"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329979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4446104" y="1825625"/>
            <a:ext cx="329979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内容占位符 3"/>
          <p:cNvSpPr/>
          <p:nvPr>
            <p:ph idx="10"/>
          </p:nvPr>
        </p:nvSpPr>
        <p:spPr>
          <a:xfrm>
            <a:off x="8054009" y="1825625"/>
            <a:ext cx="329979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4" name="内容占位符 3"/>
          <p:cNvSpPr/>
          <p:nvPr>
            <p:ph idx="10"/>
          </p:nvPr>
        </p:nvSpPr>
        <p:spPr>
          <a:xfrm>
            <a:off x="838200" y="1690688"/>
            <a:ext cx="10515600" cy="21728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内容占位符 3"/>
          <p:cNvSpPr/>
          <p:nvPr>
            <p:ph idx="11"/>
          </p:nvPr>
        </p:nvSpPr>
        <p:spPr>
          <a:xfrm>
            <a:off x="838200" y="3863500"/>
            <a:ext cx="10515600" cy="22412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多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7" name="图片占位符 6"/>
          <p:cNvSpPr/>
          <p:nvPr>
            <p:ph type="pic" idx="10"/>
          </p:nvPr>
        </p:nvSpPr>
        <p:spPr>
          <a:xfrm>
            <a:off x="838200" y="1690689"/>
            <a:ext cx="5257800" cy="2338886"/>
          </a:xfrm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8" name="图片占位符 6"/>
          <p:cNvSpPr/>
          <p:nvPr>
            <p:ph type="pic" idx="11"/>
          </p:nvPr>
        </p:nvSpPr>
        <p:spPr>
          <a:xfrm>
            <a:off x="6096001" y="1690689"/>
            <a:ext cx="5257802" cy="2338886"/>
          </a:xfrm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9" name="图片占位符 6"/>
          <p:cNvSpPr/>
          <p:nvPr>
            <p:ph type="pic" idx="12"/>
          </p:nvPr>
        </p:nvSpPr>
        <p:spPr>
          <a:xfrm>
            <a:off x="838200" y="4029575"/>
            <a:ext cx="5257800" cy="2338886"/>
          </a:xfrm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10" name="图片占位符 6"/>
          <p:cNvSpPr/>
          <p:nvPr>
            <p:ph type="pic" idx="13"/>
          </p:nvPr>
        </p:nvSpPr>
        <p:spPr>
          <a:xfrm>
            <a:off x="6096001" y="4029575"/>
            <a:ext cx="5257802" cy="2338886"/>
          </a:xfrm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471199"/>
            <a:ext cx="10515600" cy="2852737"/>
          </a:xfrm>
          <a:prstGeom prst="rect">
            <a:avLst/>
          </a:prstGeo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350924"/>
            <a:ext cx="10515600" cy="1500187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对比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6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3106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5183188" y="723106"/>
            <a:ext cx="6172200" cy="5411787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3306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727075"/>
            <a:ext cx="6172200" cy="5403850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表格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5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7" name="表格占位符 6"/>
          <p:cNvSpPr/>
          <p:nvPr>
            <p:ph type="tbl" idx="10"/>
          </p:nvPr>
        </p:nvSpPr>
        <p:spPr>
          <a:xfrm>
            <a:off x="5172891" y="719137"/>
            <a:ext cx="6179322" cy="5419726"/>
          </a:xfrm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2.xml" Id="rId12" /><Relationship Type="http://schemas.openxmlformats.org/officeDocument/2006/relationships/theme" Target="/ppt/slideMasters/theme/theme1.xml" Id="rId1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微软雅黑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.xml" Id="rId2" /><Relationship Type="http://schemas.openxmlformats.org/officeDocument/2006/relationships/image" Target="/ppt/media/image.jpg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0.xml" Id="rId2" /><Relationship Type="http://schemas.openxmlformats.org/officeDocument/2006/relationships/image" Target="/ppt/media/image7.png" Id="rId3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1.xml" Id="rId2" /><Relationship Type="http://schemas.openxmlformats.org/officeDocument/2006/relationships/image" Target="/ppt/media/image8.png" Id="rId3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2.xml" Id="rId2" /><Relationship Type="http://schemas.openxmlformats.org/officeDocument/2006/relationships/image" Target="/ppt/media/image9.png" Id="rId3" /><Relationship Type="http://schemas.openxmlformats.org/officeDocument/2006/relationships/image" Target="/ppt/media/image10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3.xml" Id="rId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4.xml" Id="rId2" /><Relationship Type="http://schemas.openxmlformats.org/officeDocument/2006/relationships/image" Target="/ppt/media/image11.png" Id="rId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5.xml" Id="rId2" /><Relationship Type="http://schemas.openxmlformats.org/officeDocument/2006/relationships/hyperlink" Target="https://doc.weixin.qq.com/doc/w3_AUMAegacAEwBiQf4VsyT2SI2yQKSH?scode=AKwADgdZAFkGwgKMTZAUMAegacAEw" TargetMode="External" Id="rId3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6.xml" Id="rId2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7.xml" Id="rId2" /><Relationship Type="http://schemas.openxmlformats.org/officeDocument/2006/relationships/image" Target="/ppt/media/image12.png" Id="rId3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8.xml" Id="rId2" /><Relationship Type="http://schemas.openxmlformats.org/officeDocument/2006/relationships/image" Target="/ppt/media/image13.png" Id="rId3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9.xml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2.xml" Id="rId2" /><Relationship Type="http://schemas.openxmlformats.org/officeDocument/2006/relationships/image" Target="/ppt/media/image2.jpg" Id="rId3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20.xml" Id="rId2" /><Relationship Type="http://schemas.openxmlformats.org/officeDocument/2006/relationships/image" Target="/ppt/media/image14.png" Id="rId3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15.png" Id="rId2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16.png" Id="rId2" /><Relationship Type="http://schemas.openxmlformats.org/officeDocument/2006/relationships/hyperlink" Target="https://github.com/eclipse-platform" TargetMode="External" Id="rId3" /><Relationship Type="http://schemas.openxmlformats.org/officeDocument/2006/relationships/hyperlink" Target="https://github.com/microsoft/vscode" TargetMode="External" Id="rId4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17.png" Id="rId2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18.png" Id="rId2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21.xml" Id="rId2" /><Relationship Type="http://schemas.openxmlformats.org/officeDocument/2006/relationships/image" Target="/ppt/media/image3.jpg" Id="rId3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22.xml" Id="rId2" /><Relationship Type="http://schemas.openxmlformats.org/officeDocument/2006/relationships/image" Target="/ppt/media/image2.jpg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3.xml" Id="rId2" /><Relationship Type="http://schemas.openxmlformats.org/officeDocument/2006/relationships/hyperlink" Target="https://doc.weixin.qq.com/doc/w3_AUMAegacAEwoqad3uqAQgyBSQnwVS?scode=AKwADgdZAFk9yrD2YwAUMAegacAEw" TargetMode="External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4.xml" Id="rId2" /><Relationship Type="http://schemas.openxmlformats.org/officeDocument/2006/relationships/image" Target="/ppt/media/image.png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5.xml" Id="rId2" /><Relationship Type="http://schemas.openxmlformats.org/officeDocument/2006/relationships/image" Target="/ppt/media/image2.png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6.xml" Id="rId2" /><Relationship Type="http://schemas.openxmlformats.org/officeDocument/2006/relationships/image" Target="/ppt/media/image3.png" Id="rId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7.xml" Id="rId2" /><Relationship Type="http://schemas.openxmlformats.org/officeDocument/2006/relationships/hyperlink" Target="https://doc.weixin.qq.com/doc/w3_AUMAegacAEwr6cejnLXRcWv0C0dii?scode=AKwADgdZAFkV6ZX4ZNAUMAegacAEw" TargetMode="Externa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8.xml" Id="rId2" /><Relationship Type="http://schemas.openxmlformats.org/officeDocument/2006/relationships/image" Target="/ppt/media/image4.png" Id="rId3" /><Relationship Type="http://schemas.openxmlformats.org/officeDocument/2006/relationships/image" Target="/ppt/media/image5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9.xml" Id="rId2" /><Relationship Type="http://schemas.openxmlformats.org/officeDocument/2006/relationships/image" Target="/ppt/media/image6.png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7801" b="78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任意多边形: 形状 62"/>
          <p:cNvSpPr/>
          <p:nvPr/>
        </p:nvSpPr>
        <p:spPr>
          <a:xfrm>
            <a:off x="4049486" y="1830643"/>
            <a:ext cx="8142513" cy="3196714"/>
          </a:xfrm>
          <a:custGeom>
            <a:rect l="l" t="t" r="r" b="b"/>
            <a:pathLst>
              <a:path w="8142513" h="3196714">
                <a:moveTo>
                  <a:pt x="0" y="0"/>
                </a:moveTo>
                <a:lnTo>
                  <a:pt x="8142513" y="0"/>
                </a:lnTo>
                <a:lnTo>
                  <a:pt x="8142513" y="3196714"/>
                </a:lnTo>
                <a:lnTo>
                  <a:pt x="0" y="31967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zh-CN" sz="1800" b="0" i="0" u="none" strike="noStrike" kern="1200" spc="0" baseline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66312" y="3347006"/>
            <a:ext cx="2262158" cy="369332"/>
          </a:xfrm>
          <a:prstGeom prst="rect">
            <a:avLst/>
          </a:prstGeom>
          <a:noFill/>
        </p:spPr>
        <p:txBody>
          <a:bodyPr wrap="non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/>
            <a:r>
              <a:rPr lang="zh-CN" altLang="zh-CN">
                <a:solidFill>
                  <a:srgbClr val="262626"/>
                </a:solidFill>
                <a:latin typeface="微软雅黑"/>
                <a:ea typeface="微软雅黑"/>
              </a:rPr>
              <a:t>张世杰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466312" y="2469821"/>
            <a:ext cx="6955750" cy="769441"/>
          </a:xfrm>
          <a:prstGeom prst="rect">
            <a:avLst/>
          </a:prstGeom>
          <a:noFill/>
        </p:spPr>
        <p:txBody>
          <a:bodyPr wrap="none"/>
          <a:lstStyle>
            <a:lvl1pPr marL="0" lvl="0" algn="l" defTabSz="914400"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/>
            <a:r>
              <a:rPr lang="zh-CN" altLang="zh-CN"/>
              <a:t>转正答辩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572221" y="4485640"/>
            <a:ext cx="211350" cy="45719"/>
            <a:chOff x="4533569" y="5811519"/>
            <a:chExt cx="1768171" cy="38248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5" name="椭圆 44"/>
            <p:cNvSpPr/>
            <p:nvPr/>
          </p:nvSpPr>
          <p:spPr>
            <a:xfrm>
              <a:off x="5919251" y="5811519"/>
              <a:ext cx="382489" cy="38248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226410" y="5811519"/>
              <a:ext cx="382489" cy="38248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4533569" y="5811519"/>
              <a:ext cx="382489" cy="38248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136344"/>
            <a:ext cx="4897210" cy="646331"/>
            <a:chOff x="1501775" y="1004325"/>
            <a:chExt cx="4897210" cy="646331"/>
          </a:xfrm>
        </p:grpSpPr>
        <p:sp>
          <p:nvSpPr>
            <p:cNvPr id="23" name="文本框 22"/>
            <p:cNvSpPr txBox="1"/>
            <p:nvPr/>
          </p:nvSpPr>
          <p:spPr>
            <a:xfrm>
              <a:off x="159767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局限</a:t>
              </a:r>
              <a:r>
                <a:rPr lang="en-US" altLang="en-US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3</a:t>
              </a:r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：外采软件接口只支持工序级别排产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6052729" y="913942"/>
            <a:ext cx="6063071" cy="5944122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 rot="0" flipH="0" flipV="0">
            <a:off x="806252" y="1427940"/>
            <a:ext cx="4718050" cy="2590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zh-CN" altLang="zh-CN"/>
              <a:t>虽然最小颗粒度能支持工步级别排产，但是最大颗粒度只能支持工序级别排产。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例子：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zh-CN"/>
              <a:t>对于一个包含四工序的订单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zh-CN"/>
              <a:t>排产时会将其拆分为四个有相同优先级的工序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zh-CN"/>
              <a:t>然后进行混排，容易造成错误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136344"/>
            <a:ext cx="4897210" cy="646331"/>
            <a:chOff x="1501775" y="1004325"/>
            <a:chExt cx="4897210" cy="646331"/>
          </a:xfrm>
        </p:grpSpPr>
        <p:sp>
          <p:nvSpPr>
            <p:cNvPr id="23" name="文本框 22"/>
            <p:cNvSpPr txBox="1"/>
            <p:nvPr/>
          </p:nvSpPr>
          <p:spPr>
            <a:xfrm>
              <a:off x="159767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局限</a:t>
              </a:r>
              <a:r>
                <a:rPr lang="en-US" altLang="en-US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4</a:t>
              </a:r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：排产离指导调度还有很多差距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666739" y="2069892"/>
            <a:ext cx="10815653" cy="4788171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 rot="0" flipH="0" flipV="0">
            <a:off x="985040" y="1152525"/>
            <a:ext cx="10007600" cy="8064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zh-CN" altLang="zh-CN"/>
              <a:t>例如对于中断订单，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若订单优先级降低，则需要将其从机床上运走，会需要自动生成相应上下料逻辑嵌入工艺中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136344"/>
            <a:ext cx="4897210" cy="646331"/>
            <a:chOff x="1501775" y="1004325"/>
            <a:chExt cx="4897210" cy="646331"/>
          </a:xfrm>
        </p:grpSpPr>
        <p:sp>
          <p:nvSpPr>
            <p:cNvPr id="23" name="文本框 22"/>
            <p:cNvSpPr txBox="1"/>
            <p:nvPr/>
          </p:nvSpPr>
          <p:spPr>
            <a:xfrm>
              <a:off x="159767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排产路线图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3176911" y="943286"/>
            <a:ext cx="8852264" cy="5914777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64" y="2954922"/>
            <a:ext cx="3176848" cy="17007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/>
          <p:cNvSpPr/>
          <p:nvPr/>
        </p:nvSpPr>
        <p:spPr>
          <a:xfrm>
            <a:off x="0" y="2686473"/>
            <a:ext cx="12192000" cy="1205850"/>
          </a:xfrm>
          <a:custGeom>
            <a:rect l="l" t="t" r="r" b="b"/>
            <a:pathLst>
              <a:path w="12192000" h="1205850">
                <a:moveTo>
                  <a:pt x="0" y="0"/>
                </a:moveTo>
                <a:lnTo>
                  <a:pt x="12192000" y="0"/>
                </a:lnTo>
                <a:lnTo>
                  <a:pt x="12192000" y="1205850"/>
                </a:lnTo>
                <a:lnTo>
                  <a:pt x="0" y="12058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Arial"/>
              <a:ea typeface="微软雅黑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1470025" y="1048828"/>
            <a:ext cx="630199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miter/>
          </a:ln>
        </p:spPr>
      </p:cxnSp>
      <p:grpSp>
        <p:nvGrpSpPr>
          <p:cNvPr id="29" name="组合 28"/>
          <p:cNvGrpSpPr/>
          <p:nvPr/>
        </p:nvGrpSpPr>
        <p:grpSpPr>
          <a:xfrm>
            <a:off x="0" y="0"/>
            <a:ext cx="682171" cy="6858000"/>
            <a:chOff x="0" y="0"/>
            <a:chExt cx="682171" cy="6858000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68217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altLang="zh-CN" sz="1800" b="0" i="0" u="none" strike="noStrike" kern="1200" spc="0" baseline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226785" y="263525"/>
              <a:ext cx="228600" cy="127000"/>
              <a:chOff x="1244600" y="6096000"/>
              <a:chExt cx="228600" cy="127000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244600" y="60960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1244600" y="61595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244600" y="62230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</p:grpSp>
        <p:cxnSp>
          <p:nvCxnSpPr>
            <p:cNvPr id="35" name="直接连接符 34"/>
            <p:cNvCxnSpPr/>
            <p:nvPr/>
          </p:nvCxnSpPr>
          <p:spPr>
            <a:xfrm flipV="1">
              <a:off x="341085" y="5881688"/>
              <a:ext cx="0" cy="435769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</p:cxnSp>
        <p:sp>
          <p:nvSpPr>
            <p:cNvPr id="36" name="文本框 35"/>
            <p:cNvSpPr txBox="1"/>
            <p:nvPr/>
          </p:nvSpPr>
          <p:spPr>
            <a:xfrm>
              <a:off x="182227" y="6400800"/>
              <a:ext cx="317716" cy="261610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en-US" sz="1050" b="0" i="0" u="none" strike="noStrike" kern="1200" spc="0" baseline="0">
                  <a:solidFill>
                    <a:srgbClr val="000000"/>
                  </a:solidFill>
                  <a:latin typeface="微软雅黑 Light"/>
                  <a:ea typeface="微软雅黑 Light"/>
                </a:rPr>
                <a:t>01</a:t>
              </a:r>
              <a:endParaRPr lang="zh-CN" altLang="zh-CN" sz="1050" b="0" i="0" u="none" strike="noStrike" kern="1200" spc="0" baseline="0">
                <a:solidFill>
                  <a:srgbClr val="000000"/>
                </a:solidFill>
                <a:latin typeface="微软雅黑 Light"/>
                <a:ea typeface="微软雅黑 Ligh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 flipV="1">
              <a:off x="341085" y="522288"/>
              <a:ext cx="0" cy="435769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</p:cxnSp>
      </p:grpSp>
      <p:grpSp>
        <p:nvGrpSpPr>
          <p:cNvPr id="12" name="组合 11"/>
          <p:cNvGrpSpPr/>
          <p:nvPr/>
        </p:nvGrpSpPr>
        <p:grpSpPr>
          <a:xfrm rot="0" flipH="0" flipV="0">
            <a:off x="1381028" y="2686473"/>
            <a:ext cx="8807163" cy="2443212"/>
            <a:chOff x="1961535" y="2686473"/>
            <a:chExt cx="8807163" cy="753750"/>
          </a:xfrm>
        </p:grpSpPr>
        <p:sp>
          <p:nvSpPr>
            <p:cNvPr id="56" name="文本框 55"/>
            <p:cNvSpPr txBox="1"/>
            <p:nvPr/>
          </p:nvSpPr>
          <p:spPr>
            <a:xfrm rot="0" flipH="0" flipV="0">
              <a:off x="2021926" y="3111287"/>
              <a:ext cx="8746772" cy="32893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lvl="0"/>
              <a:r>
                <a:rPr lang="zh-CN" altLang="zh-CN"/>
                <a:t>目标：</a:t>
              </a:r>
            </a:p>
            <a:p>
              <a:pPr lvl="0"/>
              <a:r>
                <a:rPr lang="zh-CN" altLang="zh-CN"/>
                <a:t>备份</a:t>
              </a:r>
              <a:r>
                <a:rPr lang="en-US" altLang="en-US"/>
                <a:t>331</a:t>
              </a:r>
              <a:r>
                <a:rPr lang="zh-CN" altLang="zh-CN"/>
                <a:t>系统，更换工控机</a:t>
              </a:r>
              <a:r>
                <a:rPr lang="en-US" altLang="en-US"/>
                <a:t>/</a:t>
              </a:r>
              <a:r>
                <a:rPr lang="zh-CN" altLang="zh-CN"/>
                <a:t>服务器</a:t>
              </a:r>
              <a:r>
                <a:rPr lang="en-US" altLang="en-US"/>
                <a:t>/</a:t>
              </a:r>
              <a:r>
                <a:rPr lang="zh-CN" altLang="zh-CN"/>
                <a:t>一体机的硬盘、系统、软件。</a:t>
              </a:r>
            </a:p>
            <a:p>
              <a:pPr lvl="0"/>
              <a:endParaRPr lang="en-US" altLang="en-US"/>
            </a:p>
            <a:p>
              <a:pPr lvl="0"/>
              <a:r>
                <a:rPr lang="zh-CN" altLang="zh-CN"/>
                <a:t>项目文档：</a:t>
              </a:r>
            </a:p>
            <a:p>
              <a:pPr marL="285750" lvl="0" indent="-285750">
                <a:buFont typeface="Arial" charset="0"/>
                <a:buChar char="•"/>
              </a:pPr>
              <a:r>
                <a:rPr lang="zh-CN" altLang="zh-CN"/>
                <a:t>硬件安装说明</a:t>
              </a:r>
              <a:r>
                <a:rPr lang="en-US" altLang="en-US"/>
                <a:t> - </a:t>
              </a:r>
              <a:r>
                <a:rPr lang="zh-CN" altLang="zh-CN"/>
                <a:t>刘义遵</a:t>
              </a:r>
            </a:p>
            <a:p>
              <a:pPr marL="285750" lvl="0" indent="-285750">
                <a:buFont typeface="Arial" charset="0"/>
                <a:buChar char="•"/>
              </a:pPr>
              <a:r>
                <a:rPr lang="zh-CN" altLang="zh-CN"/>
                <a:t>软件安装说明</a:t>
              </a:r>
              <a:r>
                <a:rPr lang="en-US" altLang="en-US"/>
                <a:t> - </a:t>
              </a:r>
              <a:r>
                <a:rPr lang="zh-CN" altLang="zh-CN"/>
                <a:t>张世杰</a:t>
              </a:r>
            </a:p>
            <a:p>
              <a:pPr marL="285750" lvl="0" indent="-285750">
                <a:buFont typeface="Arial" charset="0"/>
                <a:buChar char="•"/>
              </a:pPr>
              <a:r>
                <a:rPr lang="zh-CN" altLang="zh-CN"/>
                <a:t>各种刻录的备份光盘</a:t>
              </a:r>
            </a:p>
            <a:p>
              <a:pPr lvl="0"/>
              <a:endParaRPr lang="zh-CN" altLang="zh-CN"/>
            </a:p>
          </p:txBody>
        </p:sp>
        <p:sp>
          <p:nvSpPr>
            <p:cNvPr id="60" name="文本框 59"/>
            <p:cNvSpPr txBox="1"/>
            <p:nvPr/>
          </p:nvSpPr>
          <p:spPr>
            <a:xfrm rot="0" flipH="0" flipV="0">
              <a:off x="1961535" y="2686473"/>
              <a:ext cx="8274064" cy="357474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marL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en-US" sz="44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331</a:t>
              </a:r>
              <a:r>
                <a:rPr lang="zh-CN" altLang="zh-CN" sz="44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系统重装和重部署</a:t>
              </a:r>
              <a:r>
                <a:rPr lang="en-US" altLang="en-US" sz="44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 07.29-08.18</a:t>
              </a:r>
            </a:p>
          </p:txBody>
        </p:sp>
      </p:grpSp>
      <p:sp>
        <p:nvSpPr>
          <p:cNvPr id="70" name="矩形 69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zh-CN" sz="1800" b="0" i="0" u="none" strike="noStrike" kern="1200" spc="0" baseline="0">
              <a:solidFill>
                <a:srgbClr val="FFFFFF"/>
              </a:solidFill>
              <a:latin typeface="Arial"/>
              <a:ea typeface="微软雅黑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60038"/>
            <a:ext cx="4963978" cy="646331"/>
            <a:chOff x="1501775" y="928019"/>
            <a:chExt cx="4963978" cy="646331"/>
          </a:xfrm>
        </p:grpSpPr>
        <p:sp>
          <p:nvSpPr>
            <p:cNvPr id="23" name="文本框 22"/>
            <p:cNvSpPr txBox="1"/>
            <p:nvPr/>
          </p:nvSpPr>
          <p:spPr>
            <a:xfrm rot="0">
              <a:off x="1664439" y="928019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en-US" altLang="en-US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331</a:t>
              </a:r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系统重装及重部署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4657336" y="872667"/>
            <a:ext cx="7458464" cy="5985396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 rot="0" flipH="0" flipV="0">
            <a:off x="655664" y="1307670"/>
            <a:ext cx="3668686" cy="151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zh-CN" altLang="zh-CN"/>
              <a:t>成果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zh-CN"/>
              <a:t>顺利安装部署线体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zh-CN"/>
              <a:t>配合测试反编译软件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zh-CN"/>
              <a:t>收集</a:t>
            </a:r>
            <a:r>
              <a:rPr lang="en-US" altLang="en-US"/>
              <a:t>MES</a:t>
            </a:r>
            <a:r>
              <a:rPr lang="zh-CN" altLang="zh-CN"/>
              <a:t>对接的资料信息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/>
          <p:cNvSpPr/>
          <p:nvPr/>
        </p:nvSpPr>
        <p:spPr>
          <a:xfrm>
            <a:off x="0" y="2686473"/>
            <a:ext cx="12192000" cy="1205850"/>
          </a:xfrm>
          <a:custGeom>
            <a:rect l="l" t="t" r="r" b="b"/>
            <a:pathLst>
              <a:path w="12192000" h="1205850">
                <a:moveTo>
                  <a:pt x="0" y="0"/>
                </a:moveTo>
                <a:lnTo>
                  <a:pt x="12192000" y="0"/>
                </a:lnTo>
                <a:lnTo>
                  <a:pt x="12192000" y="1205850"/>
                </a:lnTo>
                <a:lnTo>
                  <a:pt x="0" y="12058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Arial"/>
              <a:ea typeface="微软雅黑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1470025" y="1048828"/>
            <a:ext cx="630199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miter/>
          </a:ln>
        </p:spPr>
      </p:cxnSp>
      <p:grpSp>
        <p:nvGrpSpPr>
          <p:cNvPr id="29" name="组合 28"/>
          <p:cNvGrpSpPr/>
          <p:nvPr/>
        </p:nvGrpSpPr>
        <p:grpSpPr>
          <a:xfrm>
            <a:off x="0" y="0"/>
            <a:ext cx="682171" cy="6858000"/>
            <a:chOff x="0" y="0"/>
            <a:chExt cx="682171" cy="6858000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68217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altLang="zh-CN" sz="1800" b="0" i="0" u="none" strike="noStrike" kern="1200" spc="0" baseline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226785" y="263525"/>
              <a:ext cx="228600" cy="127000"/>
              <a:chOff x="1244600" y="6096000"/>
              <a:chExt cx="228600" cy="127000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244600" y="60960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1244600" y="61595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244600" y="62230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</p:grpSp>
        <p:cxnSp>
          <p:nvCxnSpPr>
            <p:cNvPr id="35" name="直接连接符 34"/>
            <p:cNvCxnSpPr/>
            <p:nvPr/>
          </p:nvCxnSpPr>
          <p:spPr>
            <a:xfrm flipV="1">
              <a:off x="341085" y="5881688"/>
              <a:ext cx="0" cy="435769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</p:cxnSp>
        <p:sp>
          <p:nvSpPr>
            <p:cNvPr id="36" name="文本框 35"/>
            <p:cNvSpPr txBox="1"/>
            <p:nvPr/>
          </p:nvSpPr>
          <p:spPr>
            <a:xfrm>
              <a:off x="182227" y="6400800"/>
              <a:ext cx="317716" cy="261610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en-US" sz="1050" b="0" i="0" u="none" strike="noStrike" kern="1200" spc="0" baseline="0">
                  <a:solidFill>
                    <a:srgbClr val="000000"/>
                  </a:solidFill>
                  <a:latin typeface="微软雅黑 Light"/>
                  <a:ea typeface="微软雅黑 Light"/>
                </a:rPr>
                <a:t>01</a:t>
              </a:r>
              <a:endParaRPr lang="zh-CN" altLang="zh-CN" sz="1050" b="0" i="0" u="none" strike="noStrike" kern="1200" spc="0" baseline="0">
                <a:solidFill>
                  <a:srgbClr val="000000"/>
                </a:solidFill>
                <a:latin typeface="微软雅黑 Light"/>
                <a:ea typeface="微软雅黑 Ligh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 flipV="1">
              <a:off x="341085" y="522288"/>
              <a:ext cx="0" cy="435769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</p:cxnSp>
      </p:grpSp>
      <p:grpSp>
        <p:nvGrpSpPr>
          <p:cNvPr id="12" name="组合 11"/>
          <p:cNvGrpSpPr/>
          <p:nvPr/>
        </p:nvGrpSpPr>
        <p:grpSpPr>
          <a:xfrm rot="0" flipH="0" flipV="0">
            <a:off x="1381028" y="2686473"/>
            <a:ext cx="8807163" cy="2443212"/>
            <a:chOff x="1961535" y="2686473"/>
            <a:chExt cx="8807163" cy="753750"/>
          </a:xfrm>
        </p:grpSpPr>
        <p:sp>
          <p:nvSpPr>
            <p:cNvPr id="56" name="文本框 55"/>
            <p:cNvSpPr txBox="1"/>
            <p:nvPr/>
          </p:nvSpPr>
          <p:spPr>
            <a:xfrm rot="0" flipH="0" flipV="0">
              <a:off x="2021926" y="3111287"/>
              <a:ext cx="8746772" cy="32893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lvl="0"/>
              <a:r>
                <a:rPr lang="zh-CN" altLang="zh-CN"/>
                <a:t>目标：</a:t>
              </a:r>
            </a:p>
            <a:p>
              <a:pPr lvl="0"/>
              <a:r>
                <a:rPr lang="zh-CN" altLang="zh-CN"/>
                <a:t>调研现存的反编译工具，结合</a:t>
              </a:r>
              <a:r>
                <a:rPr lang="en-US" altLang="en-US"/>
                <a:t>HF</a:t>
              </a:r>
              <a:r>
                <a:rPr lang="zh-CN" altLang="zh-CN"/>
                <a:t>实际情况给出建议；对</a:t>
              </a:r>
              <a:r>
                <a:rPr lang="en-US" altLang="en-US"/>
                <a:t>HF</a:t>
              </a:r>
              <a:r>
                <a:rPr lang="zh-CN" altLang="zh-CN"/>
                <a:t>软件安全路线图提出建议</a:t>
              </a:r>
            </a:p>
            <a:p>
              <a:pPr lvl="0"/>
              <a:endParaRPr lang="en-US" altLang="en-US"/>
            </a:p>
            <a:p>
              <a:pPr lvl="0"/>
              <a:r>
                <a:rPr lang="zh-CN" altLang="zh-CN"/>
                <a:t>项目文档：</a:t>
              </a:r>
            </a:p>
            <a:p>
              <a:pPr lvl="0"/>
              <a:endParaRPr lang="zh-CN" altLang="zh-CN" u="sng"/>
            </a:p>
            <a:p>
              <a:pPr lvl="0"/>
              <a:endParaRPr lang="zh-CN" altLang="zh-CN"/>
            </a:p>
          </p:txBody>
        </p:sp>
        <p:sp>
          <p:nvSpPr>
            <p:cNvPr id="60" name="文本框 59"/>
            <p:cNvSpPr txBox="1"/>
            <p:nvPr/>
          </p:nvSpPr>
          <p:spPr>
            <a:xfrm rot="0" flipH="0" flipV="0">
              <a:off x="1961535" y="2686473"/>
              <a:ext cx="8274064" cy="357474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marL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44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关键任务</a:t>
              </a:r>
              <a:r>
                <a:rPr lang="en-US" altLang="en-US" sz="44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C-</a:t>
              </a:r>
              <a:r>
                <a:rPr lang="zh-CN" altLang="zh-CN" sz="44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反编译方案调研</a:t>
              </a:r>
              <a:r>
                <a:rPr lang="en-US" altLang="en-US" sz="44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 08/19-09/04</a:t>
              </a:r>
            </a:p>
          </p:txBody>
        </p:sp>
      </p:grpSp>
      <p:sp>
        <p:nvSpPr>
          <p:cNvPr id="70" name="矩形 69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zh-CN" sz="1800" b="0" i="0" u="none" strike="noStrike" kern="1200" spc="0" baseline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73" name=""/>
          <p:cNvSpPr txBox="1"/>
          <p:nvPr/>
        </p:nvSpPr>
        <p:spPr>
          <a:xfrm rot="0" flipH="0" flipV="0">
            <a:off x="1470025" y="5568950"/>
            <a:ext cx="1778000" cy="4445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>
                <a:hlinkClick r:id="rId3"/>
              </a:rPr>
              <a:t>关键任务C-汉沣PCS反编译调研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60038"/>
            <a:ext cx="4963978" cy="646331"/>
            <a:chOff x="1501775" y="928019"/>
            <a:chExt cx="4963978" cy="646331"/>
          </a:xfrm>
        </p:grpSpPr>
        <p:sp>
          <p:nvSpPr>
            <p:cNvPr id="23" name="文本框 22"/>
            <p:cNvSpPr txBox="1"/>
            <p:nvPr/>
          </p:nvSpPr>
          <p:spPr>
            <a:xfrm rot="0">
              <a:off x="1664439" y="928019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软件安全路线图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graphicFrame>
        <p:nvGraphicFramePr>
          <p:cNvPr id="25" name=""/>
          <p:cNvGraphicFramePr/>
          <p:nvPr/>
        </p:nvGraphicFramePr>
        <p:xfrm rot="0" flipH="0" flipV="0">
          <a:off x="834863" y="1205175"/>
          <a:ext cx="10198100" cy="48895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200150"/>
                <a:gridCol w="2063750"/>
                <a:gridCol w="4667250"/>
                <a:gridCol w="2266950"/>
              </a:tblGrid>
              <a:tr h="38100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实施周期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保护种类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具体功能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必要性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</a:tr>
              <a:tr h="381000">
                <a:tc rowSpan="4"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短期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 rowSpan="4"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混淆代码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en-US">
                          <a:solidFill>
                            <a:srgbClr val="333333"/>
                          </a:solidFill>
                        </a:rPr>
                        <a:t>Renaming (</a:t>
                      </a:r>
                      <a:r>
                        <a:rPr lang="zh-CN" altLang="zh-CN">
                          <a:solidFill>
                            <a:srgbClr val="333333"/>
                          </a:solidFill>
                        </a:rPr>
                        <a:t>重命名类、方法，变量）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非必要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en-US">
                          <a:solidFill>
                            <a:srgbClr val="333333"/>
                          </a:solidFill>
                        </a:rPr>
                        <a:t>Control flow</a:t>
                      </a:r>
                      <a:r>
                        <a:rPr lang="zh-CN" altLang="zh-CN">
                          <a:solidFill>
                            <a:srgbClr val="333333"/>
                          </a:solidFill>
                        </a:rPr>
                        <a:t>（混淆控制流，加入无关逻辑）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必要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en-US">
                          <a:solidFill>
                            <a:srgbClr val="333333"/>
                          </a:solidFill>
                        </a:rPr>
                        <a:t>String encryption</a:t>
                      </a:r>
                      <a:r>
                        <a:rPr lang="zh-CN" altLang="zh-CN">
                          <a:solidFill>
                            <a:srgbClr val="333333"/>
                          </a:solidFill>
                        </a:rPr>
                        <a:t>（字符串加密）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必要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>
                          <a:solidFill>
                            <a:srgbClr val="333333"/>
                          </a:solidFill>
                        </a:rPr>
                        <a:t>加壳（将应用机器码虚拟化为某种机器）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非必要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</a:tr>
              <a:tr h="381000">
                <a:tc rowSpan="5"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中期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 rowSpan="4"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运行时检测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en-US">
                          <a:solidFill>
                            <a:srgbClr val="333333"/>
                          </a:solidFill>
                        </a:rPr>
                        <a:t>Tamper check</a:t>
                      </a:r>
                      <a:r>
                        <a:rPr lang="zh-CN" altLang="zh-CN">
                          <a:solidFill>
                            <a:srgbClr val="333333"/>
                          </a:solidFill>
                        </a:rPr>
                        <a:t>（应用是否被修改）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必要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en-US">
                          <a:solidFill>
                            <a:srgbClr val="333333"/>
                          </a:solidFill>
                        </a:rPr>
                        <a:t>Debug check</a:t>
                      </a:r>
                      <a:r>
                        <a:rPr lang="zh-CN" altLang="zh-CN">
                          <a:solidFill>
                            <a:srgbClr val="333333"/>
                          </a:solidFill>
                        </a:rPr>
                        <a:t>（应用是否被调试）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必要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en-US">
                          <a:solidFill>
                            <a:srgbClr val="333333"/>
                          </a:solidFill>
                        </a:rPr>
                        <a:t>Root check</a:t>
                      </a:r>
                      <a:r>
                        <a:rPr lang="zh-CN" altLang="zh-CN">
                          <a:solidFill>
                            <a:srgbClr val="333333"/>
                          </a:solidFill>
                        </a:rPr>
                        <a:t>（机器越狱检测）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非必要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</a:tr>
              <a:tr h="381000">
                <a:tc vMerge="1">
                  <a:txBody>
                    <a:bodyPr/>
                    <a:lstStyle/>
                    <a:p/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 vMerge="1">
                  <a:txBody>
                    <a:bodyPr/>
                    <a:lstStyle/>
                    <a:p/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en-US">
                          <a:solidFill>
                            <a:srgbClr val="333333"/>
                          </a:solidFill>
                        </a:rPr>
                        <a:t>Shelf life check</a:t>
                      </a:r>
                      <a:r>
                        <a:rPr lang="zh-CN" altLang="zh-CN">
                          <a:solidFill>
                            <a:srgbClr val="333333"/>
                          </a:solidFill>
                        </a:rPr>
                        <a:t>（授权过期）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必要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</a:tr>
              <a:tr h="381000">
                <a:tc vMerge="1">
                  <a:txBody>
                    <a:bodyPr/>
                    <a:lstStyle/>
                    <a:p/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授权系统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/>
                        <a:t>特定机器激活</a:t>
                      </a:r>
                      <a:r>
                        <a:rPr lang="en-US" altLang="en-US"/>
                        <a:t>PCS</a:t>
                      </a:r>
                      <a:r>
                        <a:rPr lang="zh-CN" altLang="zh-CN"/>
                        <a:t>软件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必要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长期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授权系统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/>
                        <a:t>根据用户付费激活特定功能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/>
                        <a:t>必要</a:t>
                      </a:r>
                    </a:p>
                  </a:txBody>
                  <a:tcPr>
                    <a:gradFill rotWithShape="1">
                      <a:gsLst>
                        <a:gs pos="29000">
                          <a:srgbClr val="F2F2F2"/>
                        </a:gs>
                        <a:gs pos="97000">
                          <a:srgbClr val="E6E6E6"/>
                        </a:gs>
                      </a:gsLst>
                      <a:path path="circle">
                        <a:fillToRect l="0" t="0" r="100000" b="100000"/>
                      </a:path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60038"/>
            <a:ext cx="4963978" cy="646331"/>
            <a:chOff x="1501775" y="928019"/>
            <a:chExt cx="4963978" cy="646331"/>
          </a:xfrm>
        </p:grpSpPr>
        <p:sp>
          <p:nvSpPr>
            <p:cNvPr id="23" name="文本框 22"/>
            <p:cNvSpPr txBox="1"/>
            <p:nvPr/>
          </p:nvSpPr>
          <p:spPr>
            <a:xfrm rot="0">
              <a:off x="1664439" y="928019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选择混淆软件考虑的因素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64" y="1103696"/>
            <a:ext cx="12192000" cy="57543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60038"/>
            <a:ext cx="4963978" cy="646331"/>
            <a:chOff x="1501775" y="928019"/>
            <a:chExt cx="4963978" cy="646331"/>
          </a:xfrm>
        </p:grpSpPr>
        <p:sp>
          <p:nvSpPr>
            <p:cNvPr id="23" name="文本框 22"/>
            <p:cNvSpPr txBox="1"/>
            <p:nvPr/>
          </p:nvSpPr>
          <p:spPr>
            <a:xfrm rot="0">
              <a:off x="1664439" y="928019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对比混淆软件</a:t>
              </a:r>
              <a:r>
                <a:rPr lang="en-US" altLang="en-US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PreEmptive vs ConfuserEx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2968324" y="706370"/>
            <a:ext cx="6174568" cy="61036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/>
          <p:cNvSpPr/>
          <p:nvPr/>
        </p:nvSpPr>
        <p:spPr>
          <a:xfrm>
            <a:off x="0" y="2686473"/>
            <a:ext cx="12192000" cy="1205850"/>
          </a:xfrm>
          <a:custGeom>
            <a:rect l="l" t="t" r="r" b="b"/>
            <a:pathLst>
              <a:path w="12192000" h="1205850">
                <a:moveTo>
                  <a:pt x="0" y="0"/>
                </a:moveTo>
                <a:lnTo>
                  <a:pt x="12192000" y="0"/>
                </a:lnTo>
                <a:lnTo>
                  <a:pt x="12192000" y="1205850"/>
                </a:lnTo>
                <a:lnTo>
                  <a:pt x="0" y="12058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txBody>
          <a:bodyPr wrap="square"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Arial"/>
              <a:ea typeface="微软雅黑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1470025" y="1048828"/>
            <a:ext cx="630199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miter/>
          </a:ln>
        </p:spPr>
      </p:cxnSp>
      <p:grpSp>
        <p:nvGrpSpPr>
          <p:cNvPr id="29" name="组合 28"/>
          <p:cNvGrpSpPr/>
          <p:nvPr/>
        </p:nvGrpSpPr>
        <p:grpSpPr>
          <a:xfrm>
            <a:off x="0" y="0"/>
            <a:ext cx="682171" cy="6858000"/>
            <a:chOff x="0" y="0"/>
            <a:chExt cx="682171" cy="6858000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68217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altLang="zh-CN" sz="1800" b="0" i="0" u="none" strike="noStrike" kern="1200" spc="0" baseline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226785" y="263525"/>
              <a:ext cx="228600" cy="127000"/>
              <a:chOff x="1244600" y="6096000"/>
              <a:chExt cx="228600" cy="127000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244600" y="60960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1244600" y="61595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244600" y="62230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</p:grpSp>
        <p:cxnSp>
          <p:nvCxnSpPr>
            <p:cNvPr id="35" name="直接连接符 34"/>
            <p:cNvCxnSpPr/>
            <p:nvPr/>
          </p:nvCxnSpPr>
          <p:spPr>
            <a:xfrm flipV="1">
              <a:off x="341085" y="5881688"/>
              <a:ext cx="0" cy="435769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</p:cxnSp>
        <p:sp>
          <p:nvSpPr>
            <p:cNvPr id="36" name="文本框 35"/>
            <p:cNvSpPr txBox="1"/>
            <p:nvPr/>
          </p:nvSpPr>
          <p:spPr>
            <a:xfrm>
              <a:off x="182227" y="6400800"/>
              <a:ext cx="317716" cy="261610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en-US" sz="1050" b="0" i="0" u="none" strike="noStrike" kern="1200" spc="0" baseline="0">
                  <a:solidFill>
                    <a:srgbClr val="000000"/>
                  </a:solidFill>
                  <a:latin typeface="微软雅黑 Light"/>
                  <a:ea typeface="微软雅黑 Light"/>
                </a:rPr>
                <a:t>01</a:t>
              </a:r>
              <a:endParaRPr lang="zh-CN" altLang="zh-CN" sz="1050" b="0" i="0" u="none" strike="noStrike" kern="1200" spc="0" baseline="0">
                <a:solidFill>
                  <a:srgbClr val="000000"/>
                </a:solidFill>
                <a:latin typeface="微软雅黑 Light"/>
                <a:ea typeface="微软雅黑 Ligh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 flipV="1">
              <a:off x="341085" y="522288"/>
              <a:ext cx="0" cy="435769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</p:cxnSp>
      </p:grpSp>
      <p:grpSp>
        <p:nvGrpSpPr>
          <p:cNvPr id="12" name="组合 11"/>
          <p:cNvGrpSpPr/>
          <p:nvPr/>
        </p:nvGrpSpPr>
        <p:grpSpPr>
          <a:xfrm rot="0" flipH="0" flipV="0">
            <a:off x="1075804" y="2632564"/>
            <a:ext cx="8778548" cy="2519518"/>
            <a:chOff x="1990150" y="2662932"/>
            <a:chExt cx="8778548" cy="777291"/>
          </a:xfrm>
        </p:grpSpPr>
        <p:sp>
          <p:nvSpPr>
            <p:cNvPr id="56" name="文本框 55"/>
            <p:cNvSpPr txBox="1"/>
            <p:nvPr/>
          </p:nvSpPr>
          <p:spPr>
            <a:xfrm rot="0" flipH="0" flipV="0">
              <a:off x="2021926" y="3111287"/>
              <a:ext cx="8746772" cy="32893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lvl="0"/>
              <a:r>
                <a:rPr lang="zh-CN" altLang="zh-CN"/>
                <a:t>目标：</a:t>
              </a:r>
            </a:p>
            <a:p>
              <a:pPr lvl="0"/>
              <a:r>
                <a:rPr lang="zh-CN" altLang="zh-CN"/>
                <a:t>提炼其中好的架构模式，尤其是数据容器的处理</a:t>
              </a:r>
            </a:p>
            <a:p>
              <a:pPr lvl="0"/>
              <a:endParaRPr lang="zh-CN" altLang="zh-CN" u="sng"/>
            </a:p>
            <a:p>
              <a:pPr lvl="0"/>
              <a:endParaRPr lang="zh-CN" altLang="zh-CN"/>
            </a:p>
          </p:txBody>
        </p:sp>
        <p:sp>
          <p:nvSpPr>
            <p:cNvPr id="60" name="文本框 59"/>
            <p:cNvSpPr txBox="1"/>
            <p:nvPr/>
          </p:nvSpPr>
          <p:spPr>
            <a:xfrm rot="0" flipH="0" flipV="0">
              <a:off x="1990150" y="2662932"/>
              <a:ext cx="8274064" cy="357474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marL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40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梳理</a:t>
              </a:r>
              <a:r>
                <a:rPr lang="en-US" altLang="en-US" sz="40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430</a:t>
              </a:r>
              <a:r>
                <a:rPr lang="zh-CN" altLang="zh-CN" sz="40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厂磨削项目</a:t>
              </a:r>
              <a:r>
                <a:rPr lang="en-US" altLang="en-US" sz="40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 </a:t>
              </a:r>
            </a:p>
            <a:p>
              <a:pPr marL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en-US" sz="40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					07.19-07.28,09.05-Now</a:t>
              </a:r>
            </a:p>
          </p:txBody>
        </p:sp>
      </p:grpSp>
      <p:sp>
        <p:nvSpPr>
          <p:cNvPr id="70" name="矩形 69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zh-CN" sz="1800" b="0" i="0" u="none" strike="noStrike" kern="1200" spc="0" baseline="0">
              <a:solidFill>
                <a:srgbClr val="FFFFFF"/>
              </a:solidFill>
              <a:latin typeface="Arial"/>
              <a:ea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-组合 8"/>
          <p:cNvGrpSpPr/>
          <p:nvPr/>
        </p:nvGrpSpPr>
        <p:grpSpPr>
          <a:xfrm>
            <a:off x="0" y="0"/>
            <a:ext cx="12192000" cy="6858000"/>
            <a:chOff x="3527711" y="522921"/>
            <a:chExt cx="12192000" cy="6858000"/>
          </a:xfrm>
        </p:grpSpPr>
        <p:pic>
          <p:nvPicPr>
            <p:cNvPr id="51" name="PA-图片 62"/>
            <p:cNvPicPr>
              <a:picLocks noChangeAspect="1"/>
            </p:cNvPicPr>
            <p:nvPr/>
          </p:nvPicPr>
          <p:blipFill>
            <a:blip r:embed="rId3"/>
            <a:srcRect l="6163" r="10310" b="16473"/>
            <a:stretch/>
          </p:blipFill>
          <p:spPr>
            <a:xfrm>
              <a:off x="3527711" y="522921"/>
              <a:ext cx="12192000" cy="6858000"/>
            </a:xfrm>
            <a:custGeom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close/>
                </a:path>
              </a:pathLst>
            </a:custGeom>
          </p:spPr>
        </p:pic>
        <p:sp>
          <p:nvSpPr>
            <p:cNvPr id="52" name="PA-矩形 1"/>
            <p:cNvSpPr/>
            <p:nvPr/>
          </p:nvSpPr>
          <p:spPr>
            <a:xfrm>
              <a:off x="3527711" y="522921"/>
              <a:ext cx="12192000" cy="68580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761184" y="964532"/>
            <a:ext cx="1569660" cy="1249174"/>
            <a:chOff x="9761184" y="826907"/>
            <a:chExt cx="1569660" cy="1249174"/>
          </a:xfrm>
        </p:grpSpPr>
        <p:sp>
          <p:nvSpPr>
            <p:cNvPr id="49" name="PA-文本框 64"/>
            <p:cNvSpPr txBox="1"/>
            <p:nvPr/>
          </p:nvSpPr>
          <p:spPr>
            <a:xfrm>
              <a:off x="9761184" y="826907"/>
              <a:ext cx="1569660" cy="923330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 algn="r"/>
              <a:r>
                <a:rPr lang="zh-CN" altLang="zh-CN" sz="5400" b="1">
                  <a:solidFill>
                    <a:srgbClr val="262626"/>
                  </a:solidFill>
                  <a:latin typeface="微软雅黑"/>
                  <a:ea typeface="微软雅黑"/>
                </a:rPr>
                <a:t>大纲</a:t>
              </a:r>
            </a:p>
          </p:txBody>
        </p:sp>
        <p:sp>
          <p:nvSpPr>
            <p:cNvPr id="50" name="PA-文本框 80"/>
            <p:cNvSpPr txBox="1"/>
            <p:nvPr/>
          </p:nvSpPr>
          <p:spPr>
            <a:xfrm>
              <a:off x="9844088" y="1675971"/>
              <a:ext cx="1486756" cy="400110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lvl="0" algn="dist"/>
              <a:r>
                <a:rPr lang="en-US" altLang="en-US" sz="2000" b="1">
                  <a:solidFill>
                    <a:srgbClr val="262626"/>
                  </a:solidFill>
                  <a:latin typeface="微软雅黑"/>
                  <a:ea typeface="微软雅黑"/>
                </a:rPr>
                <a:t>Outline</a:t>
              </a: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8657025" y="2748049"/>
            <a:ext cx="2673818" cy="1569660"/>
            <a:chOff x="7870400" y="2970789"/>
            <a:chExt cx="2673818" cy="2296055"/>
          </a:xfrm>
        </p:grpSpPr>
        <p:sp>
          <p:nvSpPr>
            <p:cNvPr id="135" name="PA-任意多边形 86"/>
            <p:cNvSpPr/>
            <p:nvPr/>
          </p:nvSpPr>
          <p:spPr>
            <a:xfrm>
              <a:off x="7888830" y="3021265"/>
              <a:ext cx="2556328" cy="1895985"/>
            </a:xfrm>
            <a:custGeom>
              <a:rect l="l" t="t" r="r" b="b"/>
              <a:pathLst>
                <a:path w="2556328" h="1895985">
                  <a:moveTo>
                    <a:pt x="0" y="0"/>
                  </a:moveTo>
                  <a:lnTo>
                    <a:pt x="2556328" y="0"/>
                  </a:lnTo>
                  <a:lnTo>
                    <a:pt x="2556328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  <p:sp>
          <p:nvSpPr>
            <p:cNvPr id="136" name="PA-文本框 87"/>
            <p:cNvSpPr txBox="1"/>
            <p:nvPr/>
          </p:nvSpPr>
          <p:spPr>
            <a:xfrm rot="0">
              <a:off x="9049898" y="2970789"/>
              <a:ext cx="1494320" cy="2296055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 sz="9600" b="1">
                  <a:gradFill>
                    <a:gsLst>
                      <a:gs pos="9000">
                        <a:schemeClr val="bg1">
                          <a:alpha val="0"/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0"/>
                  </a:gradFill>
                  <a:latin typeface="Oswald"/>
                </a:defRPr>
              </a:lvl1pPr>
            </a:lstStyle>
            <a:p>
              <a:pPr algn="r"/>
              <a:r>
                <a:rPr lang="en-US" altLang="en-US">
                  <a:gradFill>
                    <a:gsLst>
                      <a:gs pos="11000">
                        <a:srgbClr val="D9D9D9">
                          <a:alpha val="0"/>
                        </a:srgbClr>
                      </a:gs>
                      <a:gs pos="100000">
                        <a:srgbClr val="D9D9D9">
                          <a:alpha val="74902"/>
                        </a:srgbClr>
                      </a:gs>
                    </a:gsLst>
                    <a:lin ang="0"/>
                  </a:gradFill>
                </a:rPr>
                <a:t>02</a:t>
              </a:r>
            </a:p>
          </p:txBody>
        </p:sp>
        <p:grpSp>
          <p:nvGrpSpPr>
            <p:cNvPr id="137" name="PA-组合 5"/>
            <p:cNvGrpSpPr/>
            <p:nvPr/>
          </p:nvGrpSpPr>
          <p:grpSpPr>
            <a:xfrm>
              <a:off x="8007341" y="3212807"/>
              <a:ext cx="1767601" cy="1580079"/>
              <a:chOff x="12391860" y="3943536"/>
              <a:chExt cx="1767601" cy="1580079"/>
            </a:xfrm>
          </p:grpSpPr>
          <p:sp>
            <p:nvSpPr>
              <p:cNvPr id="139" name="PA-文本框 90"/>
              <p:cNvSpPr txBox="1"/>
              <p:nvPr/>
            </p:nvSpPr>
            <p:spPr>
              <a:xfrm>
                <a:off x="12391860" y="3943536"/>
                <a:ext cx="902811" cy="765350"/>
              </a:xfrm>
              <a:prstGeom prst="rect">
                <a:avLst/>
              </a:prstGeom>
              <a:noFill/>
            </p:spPr>
            <p:txBody>
              <a:bodyPr wrap="none"/>
              <a:lstStyle/>
              <a:p>
                <a:pPr lvl="0"/>
                <a:r>
                  <a:rPr lang="zh-CN" altLang="zh-CN" sz="2800" b="1">
                    <a:solidFill>
                      <a:srgbClr val="262626"/>
                    </a:solidFill>
                  </a:rPr>
                  <a:t>关键任务</a:t>
                </a:r>
                <a:r>
                  <a:rPr lang="en-US" altLang="en-US" sz="2800" b="1">
                    <a:solidFill>
                      <a:srgbClr val="262626"/>
                    </a:solidFill>
                  </a:rPr>
                  <a:t>C</a:t>
                </a:r>
              </a:p>
            </p:txBody>
          </p:sp>
          <p:sp>
            <p:nvSpPr>
              <p:cNvPr id="140" name="PA-文本框 91"/>
              <p:cNvSpPr txBox="1"/>
              <p:nvPr/>
            </p:nvSpPr>
            <p:spPr>
              <a:xfrm>
                <a:off x="12391861" y="4720935"/>
                <a:ext cx="1767600" cy="802680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lvl="0">
                  <a:lnSpc>
                    <a:spcPct val="130000"/>
                  </a:lnSpc>
                </a:pPr>
                <a:r>
                  <a:rPr lang="en-US" altLang="en-US" sz="1200">
                    <a:solidFill>
                      <a:srgbClr val="808080"/>
                    </a:solidFill>
                  </a:rPr>
                  <a:t>08/16-09/04</a:t>
                </a:r>
              </a:p>
              <a:p>
                <a:pPr lvl="0">
                  <a:lnSpc>
                    <a:spcPct val="130000"/>
                  </a:lnSpc>
                </a:pPr>
                <a:r>
                  <a:rPr lang="zh-CN" altLang="zh-CN" sz="1200">
                    <a:solidFill>
                      <a:srgbClr val="808080"/>
                    </a:solidFill>
                  </a:rPr>
                  <a:t>调研反编译软件</a:t>
                </a:r>
              </a:p>
            </p:txBody>
          </p:sp>
        </p:grpSp>
        <p:sp>
          <p:nvSpPr>
            <p:cNvPr id="138" name="PA-任意多边形 86"/>
            <p:cNvSpPr/>
            <p:nvPr/>
          </p:nvSpPr>
          <p:spPr>
            <a:xfrm>
              <a:off x="7870400" y="3021265"/>
              <a:ext cx="36000" cy="1895985"/>
            </a:xfrm>
            <a:custGeom>
              <a:rect l="l" t="t" r="r" b="b"/>
              <a:pathLst>
                <a:path w="36000" h="1895985">
                  <a:moveTo>
                    <a:pt x="0" y="0"/>
                  </a:moveTo>
                  <a:lnTo>
                    <a:pt x="36000" y="0"/>
                  </a:lnTo>
                  <a:lnTo>
                    <a:pt x="36000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5198634" y="2748049"/>
            <a:ext cx="2673818" cy="1569660"/>
            <a:chOff x="7870400" y="2970789"/>
            <a:chExt cx="2673818" cy="2296055"/>
          </a:xfrm>
        </p:grpSpPr>
        <p:sp>
          <p:nvSpPr>
            <p:cNvPr id="169" name="PA-任意多边形 86"/>
            <p:cNvSpPr/>
            <p:nvPr/>
          </p:nvSpPr>
          <p:spPr>
            <a:xfrm>
              <a:off x="7888830" y="3021265"/>
              <a:ext cx="2556328" cy="1895985"/>
            </a:xfrm>
            <a:custGeom>
              <a:rect l="l" t="t" r="r" b="b"/>
              <a:pathLst>
                <a:path w="2556328" h="1895985">
                  <a:moveTo>
                    <a:pt x="0" y="0"/>
                  </a:moveTo>
                  <a:lnTo>
                    <a:pt x="2556328" y="0"/>
                  </a:lnTo>
                  <a:lnTo>
                    <a:pt x="2556328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  <p:sp>
          <p:nvSpPr>
            <p:cNvPr id="174" name="PA-文本框 87"/>
            <p:cNvSpPr txBox="1"/>
            <p:nvPr/>
          </p:nvSpPr>
          <p:spPr>
            <a:xfrm rot="0">
              <a:off x="9049898" y="2970789"/>
              <a:ext cx="1494320" cy="2296055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 sz="9600" b="1">
                  <a:gradFill>
                    <a:gsLst>
                      <a:gs pos="9000">
                        <a:schemeClr val="bg1">
                          <a:alpha val="0"/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0"/>
                  </a:gradFill>
                  <a:latin typeface="Oswald"/>
                </a:defRPr>
              </a:lvl1pPr>
            </a:lstStyle>
            <a:p>
              <a:pPr algn="r"/>
              <a:r>
                <a:rPr lang="en-US" altLang="en-US">
                  <a:gradFill>
                    <a:gsLst>
                      <a:gs pos="11000">
                        <a:srgbClr val="D9D9D9">
                          <a:alpha val="0"/>
                        </a:srgbClr>
                      </a:gs>
                      <a:gs pos="100000">
                        <a:srgbClr val="D9D9D9">
                          <a:alpha val="74902"/>
                        </a:srgbClr>
                      </a:gs>
                    </a:gsLst>
                    <a:lin ang="0"/>
                  </a:gradFill>
                </a:rPr>
                <a:t>01</a:t>
              </a:r>
            </a:p>
          </p:txBody>
        </p:sp>
        <p:grpSp>
          <p:nvGrpSpPr>
            <p:cNvPr id="175" name="PA-组合 5"/>
            <p:cNvGrpSpPr/>
            <p:nvPr/>
          </p:nvGrpSpPr>
          <p:grpSpPr>
            <a:xfrm>
              <a:off x="8007341" y="3212807"/>
              <a:ext cx="1767601" cy="1580079"/>
              <a:chOff x="12391860" y="3943536"/>
              <a:chExt cx="1767601" cy="1580079"/>
            </a:xfrm>
          </p:grpSpPr>
          <p:sp>
            <p:nvSpPr>
              <p:cNvPr id="177" name="PA-文本框 90"/>
              <p:cNvSpPr txBox="1"/>
              <p:nvPr/>
            </p:nvSpPr>
            <p:spPr>
              <a:xfrm>
                <a:off x="12391860" y="3943536"/>
                <a:ext cx="902811" cy="765350"/>
              </a:xfrm>
              <a:prstGeom prst="rect">
                <a:avLst/>
              </a:prstGeom>
              <a:noFill/>
            </p:spPr>
            <p:txBody>
              <a:bodyPr wrap="none"/>
              <a:lstStyle/>
              <a:p>
                <a:pPr lvl="0"/>
                <a:r>
                  <a:rPr lang="zh-CN" altLang="zh-CN" sz="2800" b="1">
                    <a:solidFill>
                      <a:srgbClr val="262626"/>
                    </a:solidFill>
                  </a:rPr>
                  <a:t>关键任务</a:t>
                </a:r>
                <a:r>
                  <a:rPr lang="en-US" altLang="en-US" sz="2800" b="1">
                    <a:solidFill>
                      <a:srgbClr val="262626"/>
                    </a:solidFill>
                  </a:rPr>
                  <a:t>B</a:t>
                </a:r>
              </a:p>
            </p:txBody>
          </p:sp>
          <p:sp>
            <p:nvSpPr>
              <p:cNvPr id="183" name="PA-文本框 91"/>
              <p:cNvSpPr txBox="1"/>
              <p:nvPr/>
            </p:nvSpPr>
            <p:spPr>
              <a:xfrm>
                <a:off x="12391861" y="4720935"/>
                <a:ext cx="1767600" cy="802680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lvl="0">
                  <a:lnSpc>
                    <a:spcPct val="130000"/>
                  </a:lnSpc>
                </a:pPr>
                <a:r>
                  <a:rPr lang="en-US" altLang="en-US" sz="1200">
                    <a:solidFill>
                      <a:srgbClr val="808080"/>
                    </a:solidFill>
                  </a:rPr>
                  <a:t>07/04-07/19</a:t>
                </a:r>
              </a:p>
              <a:p>
                <a:pPr lvl="0">
                  <a:lnSpc>
                    <a:spcPct val="130000"/>
                  </a:lnSpc>
                </a:pPr>
                <a:r>
                  <a:rPr lang="zh-CN" altLang="zh-CN" sz="1200">
                    <a:solidFill>
                      <a:srgbClr val="808080"/>
                    </a:solidFill>
                  </a:rPr>
                  <a:t>调研外采排产软件</a:t>
                </a:r>
              </a:p>
            </p:txBody>
          </p:sp>
        </p:grpSp>
        <p:sp>
          <p:nvSpPr>
            <p:cNvPr id="176" name="PA-任意多边形 86"/>
            <p:cNvSpPr/>
            <p:nvPr/>
          </p:nvSpPr>
          <p:spPr>
            <a:xfrm>
              <a:off x="7870400" y="3021265"/>
              <a:ext cx="36000" cy="1895985"/>
            </a:xfrm>
            <a:custGeom>
              <a:rect l="l" t="t" r="r" b="b"/>
              <a:pathLst>
                <a:path w="36000" h="1895985">
                  <a:moveTo>
                    <a:pt x="0" y="0"/>
                  </a:moveTo>
                  <a:lnTo>
                    <a:pt x="36000" y="0"/>
                  </a:lnTo>
                  <a:lnTo>
                    <a:pt x="36000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198" name="组合 197"/>
          <p:cNvGrpSpPr/>
          <p:nvPr/>
        </p:nvGrpSpPr>
        <p:grpSpPr>
          <a:xfrm>
            <a:off x="5198634" y="4562801"/>
            <a:ext cx="2673818" cy="1569660"/>
            <a:chOff x="7870400" y="2970789"/>
            <a:chExt cx="2673818" cy="2296055"/>
          </a:xfrm>
        </p:grpSpPr>
        <p:sp>
          <p:nvSpPr>
            <p:cNvPr id="199" name="PA-任意多边形 86"/>
            <p:cNvSpPr/>
            <p:nvPr/>
          </p:nvSpPr>
          <p:spPr>
            <a:xfrm>
              <a:off x="7888830" y="3021265"/>
              <a:ext cx="2556328" cy="1895985"/>
            </a:xfrm>
            <a:custGeom>
              <a:rect l="l" t="t" r="r" b="b"/>
              <a:pathLst>
                <a:path w="2556328" h="1895985">
                  <a:moveTo>
                    <a:pt x="0" y="0"/>
                  </a:moveTo>
                  <a:lnTo>
                    <a:pt x="2556328" y="0"/>
                  </a:lnTo>
                  <a:lnTo>
                    <a:pt x="2556328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  <p:sp>
          <p:nvSpPr>
            <p:cNvPr id="200" name="PA-文本框 87"/>
            <p:cNvSpPr txBox="1"/>
            <p:nvPr/>
          </p:nvSpPr>
          <p:spPr>
            <a:xfrm rot="0">
              <a:off x="9056310" y="2970789"/>
              <a:ext cx="1487908" cy="2296055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 sz="9600" b="1">
                  <a:gradFill>
                    <a:gsLst>
                      <a:gs pos="9000">
                        <a:schemeClr val="bg1">
                          <a:alpha val="0"/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0"/>
                  </a:gradFill>
                  <a:latin typeface="Oswald"/>
                </a:defRPr>
              </a:lvl1pPr>
            </a:lstStyle>
            <a:p>
              <a:pPr algn="r"/>
              <a:r>
                <a:rPr lang="en-US" altLang="en-US">
                  <a:gradFill>
                    <a:gsLst>
                      <a:gs pos="11000">
                        <a:srgbClr val="D9D9D9">
                          <a:alpha val="0"/>
                        </a:srgbClr>
                      </a:gs>
                      <a:gs pos="100000">
                        <a:srgbClr val="D9D9D9">
                          <a:alpha val="74902"/>
                        </a:srgbClr>
                      </a:gs>
                    </a:gsLst>
                    <a:lin ang="0"/>
                  </a:gradFill>
                </a:rPr>
                <a:t>03</a:t>
              </a:r>
            </a:p>
          </p:txBody>
        </p:sp>
        <p:grpSp>
          <p:nvGrpSpPr>
            <p:cNvPr id="201" name="PA-组合 5"/>
            <p:cNvGrpSpPr/>
            <p:nvPr/>
          </p:nvGrpSpPr>
          <p:grpSpPr>
            <a:xfrm>
              <a:off x="7931035" y="3129093"/>
              <a:ext cx="1843907" cy="1635888"/>
              <a:chOff x="12315554" y="3859822"/>
              <a:chExt cx="1843907" cy="1635888"/>
            </a:xfrm>
          </p:grpSpPr>
          <p:sp>
            <p:nvSpPr>
              <p:cNvPr id="203" name="PA-文本框 90"/>
              <p:cNvSpPr txBox="1"/>
              <p:nvPr/>
            </p:nvSpPr>
            <p:spPr>
              <a:xfrm rot="0">
                <a:off x="12315554" y="3859822"/>
                <a:ext cx="902811" cy="765350"/>
              </a:xfrm>
              <a:prstGeom prst="rect">
                <a:avLst/>
              </a:prstGeom>
              <a:noFill/>
            </p:spPr>
            <p:txBody>
              <a:bodyPr wrap="none"/>
              <a:lstStyle/>
              <a:p>
                <a:pPr lvl="0"/>
                <a:r>
                  <a:rPr lang="zh-CN" altLang="zh-CN" sz="2400" b="1">
                    <a:solidFill>
                      <a:srgbClr val="262626"/>
                    </a:solidFill>
                  </a:rPr>
                  <a:t>梳理</a:t>
                </a:r>
                <a:r>
                  <a:rPr lang="en-US" altLang="en-US" sz="2400" b="1">
                    <a:solidFill>
                      <a:srgbClr val="262626"/>
                    </a:solidFill>
                  </a:rPr>
                  <a:t>430</a:t>
                </a:r>
                <a:r>
                  <a:rPr lang="zh-CN" altLang="zh-CN" sz="2400" b="1">
                    <a:solidFill>
                      <a:srgbClr val="262626"/>
                    </a:solidFill>
                  </a:rPr>
                  <a:t>磨削项目</a:t>
                </a:r>
              </a:p>
            </p:txBody>
          </p:sp>
          <p:sp>
            <p:nvSpPr>
              <p:cNvPr id="204" name="PA-文本框 91"/>
              <p:cNvSpPr txBox="1"/>
              <p:nvPr/>
            </p:nvSpPr>
            <p:spPr>
              <a:xfrm rot="0">
                <a:off x="12391861" y="4693030"/>
                <a:ext cx="1767600" cy="802680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lvl="0">
                  <a:lnSpc>
                    <a:spcPct val="130000"/>
                  </a:lnSpc>
                </a:pPr>
                <a:r>
                  <a:rPr lang="zh-CN" altLang="zh-CN" sz="1200">
                    <a:solidFill>
                      <a:srgbClr val="808080"/>
                    </a:solidFill>
                  </a:rPr>
                  <a:t>其余时间</a:t>
                </a:r>
              </a:p>
              <a:p>
                <a:pPr lvl="0">
                  <a:lnSpc>
                    <a:spcPct val="130000"/>
                  </a:lnSpc>
                </a:pPr>
                <a:r>
                  <a:rPr lang="zh-CN" altLang="zh-CN" sz="1200">
                    <a:solidFill>
                      <a:srgbClr val="808080"/>
                    </a:solidFill>
                  </a:rPr>
                  <a:t>吸取可复用的架构模式</a:t>
                </a:r>
              </a:p>
            </p:txBody>
          </p:sp>
        </p:grpSp>
        <p:sp>
          <p:nvSpPr>
            <p:cNvPr id="202" name="PA-任意多边形 86"/>
            <p:cNvSpPr/>
            <p:nvPr/>
          </p:nvSpPr>
          <p:spPr>
            <a:xfrm>
              <a:off x="7870400" y="3021265"/>
              <a:ext cx="36000" cy="1895985"/>
            </a:xfrm>
            <a:custGeom>
              <a:rect l="l" t="t" r="r" b="b"/>
              <a:pathLst>
                <a:path w="36000" h="1895985">
                  <a:moveTo>
                    <a:pt x="0" y="0"/>
                  </a:moveTo>
                  <a:lnTo>
                    <a:pt x="36000" y="0"/>
                  </a:lnTo>
                  <a:lnTo>
                    <a:pt x="36000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 rot="0" flipH="0" flipV="0">
            <a:off x="8657025" y="4529912"/>
            <a:ext cx="2673817" cy="1569660"/>
            <a:chOff x="7870400" y="2970789"/>
            <a:chExt cx="2673818" cy="2296055"/>
          </a:xfrm>
        </p:grpSpPr>
        <p:sp>
          <p:nvSpPr>
            <p:cNvPr id="206" name="PA-任意多边形 86"/>
            <p:cNvSpPr/>
            <p:nvPr/>
          </p:nvSpPr>
          <p:spPr>
            <a:xfrm>
              <a:off x="7888830" y="3021265"/>
              <a:ext cx="2556328" cy="1895985"/>
            </a:xfrm>
            <a:custGeom>
              <a:rect l="l" t="t" r="r" b="b"/>
              <a:pathLst>
                <a:path w="2556328" h="1895985">
                  <a:moveTo>
                    <a:pt x="0" y="0"/>
                  </a:moveTo>
                  <a:lnTo>
                    <a:pt x="2556328" y="0"/>
                  </a:lnTo>
                  <a:lnTo>
                    <a:pt x="2556328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  <p:sp>
          <p:nvSpPr>
            <p:cNvPr id="207" name="PA-文本框 87"/>
            <p:cNvSpPr txBox="1"/>
            <p:nvPr/>
          </p:nvSpPr>
          <p:spPr>
            <a:xfrm rot="0">
              <a:off x="9038677" y="2970789"/>
              <a:ext cx="1505541" cy="2296055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 sz="9600" b="1">
                  <a:gradFill>
                    <a:gsLst>
                      <a:gs pos="9000">
                        <a:schemeClr val="bg1">
                          <a:alpha val="0"/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0"/>
                  </a:gradFill>
                  <a:latin typeface="Oswald"/>
                </a:defRPr>
              </a:lvl1pPr>
            </a:lstStyle>
            <a:p>
              <a:pPr algn="r"/>
              <a:r>
                <a:rPr lang="en-US" altLang="en-US">
                  <a:gradFill>
                    <a:gsLst>
                      <a:gs pos="11000">
                        <a:schemeClr val="bg1">
                          <a:alpha val="0"/>
                          <a:lumMod val="85000"/>
                        </a:schemeClr>
                      </a:gs>
                      <a:gs pos="100000">
                        <a:schemeClr val="bg1">
                          <a:alpha val="75000"/>
                          <a:lumMod val="85000"/>
                        </a:schemeClr>
                      </a:gs>
                    </a:gsLst>
                    <a:lin ang="0" scaled="0"/>
                  </a:gradFill>
                </a:rPr>
                <a:t>04</a:t>
              </a:r>
              <a:endParaRPr lang="zh-CN" altLang="zh-CN">
                <a:gradFill>
                  <a:gsLst>
                    <a:gs pos="11000">
                      <a:schemeClr val="bg1">
                        <a:alpha val="0"/>
                        <a:lumMod val="85000"/>
                      </a:schemeClr>
                    </a:gs>
                    <a:gs pos="100000">
                      <a:schemeClr val="bg1">
                        <a:alpha val="75000"/>
                        <a:lumMod val="85000"/>
                      </a:schemeClr>
                    </a:gs>
                  </a:gsLst>
                  <a:lin ang="0" scaled="0"/>
                </a:gradFill>
              </a:endParaRPr>
            </a:p>
          </p:txBody>
        </p:sp>
        <p:grpSp>
          <p:nvGrpSpPr>
            <p:cNvPr id="208" name="PA-组合 5"/>
            <p:cNvGrpSpPr/>
            <p:nvPr/>
          </p:nvGrpSpPr>
          <p:grpSpPr>
            <a:xfrm>
              <a:off x="8007341" y="3212807"/>
              <a:ext cx="1767601" cy="1580079"/>
              <a:chOff x="12391860" y="3943536"/>
              <a:chExt cx="1767601" cy="1580079"/>
            </a:xfrm>
          </p:grpSpPr>
          <p:sp>
            <p:nvSpPr>
              <p:cNvPr id="210" name="PA-文本框 90"/>
              <p:cNvSpPr txBox="1"/>
              <p:nvPr/>
            </p:nvSpPr>
            <p:spPr>
              <a:xfrm>
                <a:off x="12391860" y="3943536"/>
                <a:ext cx="902811" cy="765350"/>
              </a:xfrm>
              <a:prstGeom prst="rect">
                <a:avLst/>
              </a:prstGeom>
              <a:noFill/>
            </p:spPr>
            <p:txBody>
              <a:bodyPr wrap="none"/>
              <a:lstStyle/>
              <a:p>
                <a:pPr lvl="0"/>
                <a:r>
                  <a:rPr lang="zh-CN" altLang="zh-CN" sz="2800" b="1">
                    <a:solidFill>
                      <a:srgbClr val="262626"/>
                    </a:solidFill>
                  </a:rPr>
                  <a:t>工作展望</a:t>
                </a:r>
              </a:p>
            </p:txBody>
          </p:sp>
          <p:sp>
            <p:nvSpPr>
              <p:cNvPr id="211" name="PA-文本框 91"/>
              <p:cNvSpPr txBox="1"/>
              <p:nvPr/>
            </p:nvSpPr>
            <p:spPr>
              <a:xfrm>
                <a:off x="12391861" y="4720935"/>
                <a:ext cx="1767600" cy="802680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lvl="0">
                  <a:lnSpc>
                    <a:spcPct val="130000"/>
                  </a:lnSpc>
                </a:pPr>
                <a:r>
                  <a:rPr lang="en-US" altLang="en-US" sz="1200">
                    <a:solidFill>
                      <a:srgbClr val="808080"/>
                    </a:solidFill>
                  </a:rPr>
                  <a:t>331</a:t>
                </a:r>
                <a:r>
                  <a:rPr lang="zh-CN" altLang="zh-CN" sz="1200">
                    <a:solidFill>
                      <a:srgbClr val="808080"/>
                    </a:solidFill>
                  </a:rPr>
                  <a:t>电火花线的规划</a:t>
                </a:r>
              </a:p>
            </p:txBody>
          </p:sp>
        </p:grpSp>
        <p:sp>
          <p:nvSpPr>
            <p:cNvPr id="209" name="PA-任意多边形 86"/>
            <p:cNvSpPr/>
            <p:nvPr/>
          </p:nvSpPr>
          <p:spPr>
            <a:xfrm>
              <a:off x="7870400" y="3021265"/>
              <a:ext cx="36000" cy="1895985"/>
            </a:xfrm>
            <a:custGeom>
              <a:rect l="l" t="t" r="r" b="b"/>
              <a:pathLst>
                <a:path w="36000" h="1895985">
                  <a:moveTo>
                    <a:pt x="0" y="0"/>
                  </a:moveTo>
                  <a:lnTo>
                    <a:pt x="36000" y="0"/>
                  </a:lnTo>
                  <a:lnTo>
                    <a:pt x="36000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212" name="组合 133"/>
          <p:cNvGrpSpPr/>
          <p:nvPr/>
        </p:nvGrpSpPr>
        <p:grpSpPr>
          <a:xfrm rot="0" flipH="0" flipV="0">
            <a:off x="1717798" y="2748049"/>
            <a:ext cx="2673818" cy="1569660"/>
            <a:chOff x="7870400" y="2970789"/>
            <a:chExt cx="2673818" cy="2296055"/>
          </a:xfrm>
        </p:grpSpPr>
        <p:sp>
          <p:nvSpPr>
            <p:cNvPr id="213" name="PA-任意多边形 86"/>
            <p:cNvSpPr/>
            <p:nvPr/>
          </p:nvSpPr>
          <p:spPr>
            <a:xfrm>
              <a:off x="7888830" y="3021265"/>
              <a:ext cx="2556328" cy="1895985"/>
            </a:xfrm>
            <a:custGeom>
              <a:rect l="l" t="t" r="r" b="b"/>
              <a:pathLst>
                <a:path w="2556328" h="1895985">
                  <a:moveTo>
                    <a:pt x="0" y="0"/>
                  </a:moveTo>
                  <a:lnTo>
                    <a:pt x="2556328" y="0"/>
                  </a:lnTo>
                  <a:lnTo>
                    <a:pt x="2556328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  <p:sp>
          <p:nvSpPr>
            <p:cNvPr id="214" name="PA-文本框 87"/>
            <p:cNvSpPr txBox="1"/>
            <p:nvPr/>
          </p:nvSpPr>
          <p:spPr>
            <a:xfrm rot="0">
              <a:off x="9049898" y="2970789"/>
              <a:ext cx="1494320" cy="2296055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 sz="9600" b="1">
                  <a:gradFill>
                    <a:gsLst>
                      <a:gs pos="9000">
                        <a:schemeClr val="bg1">
                          <a:alpha val="0"/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0"/>
                  </a:gradFill>
                  <a:latin typeface="Oswald"/>
                </a:defRPr>
              </a:lvl1pPr>
            </a:lstStyle>
            <a:p>
              <a:pPr algn="r"/>
              <a:r>
                <a:rPr lang="en-US" altLang="en-US">
                  <a:gradFill>
                    <a:gsLst>
                      <a:gs pos="11000">
                        <a:srgbClr val="D9D9D9">
                          <a:alpha val="0"/>
                        </a:srgbClr>
                      </a:gs>
                      <a:gs pos="100000">
                        <a:srgbClr val="D9D9D9">
                          <a:alpha val="74902"/>
                        </a:srgbClr>
                      </a:gs>
                    </a:gsLst>
                    <a:lin ang="0"/>
                  </a:gradFill>
                </a:rPr>
                <a:t>02</a:t>
              </a:r>
            </a:p>
          </p:txBody>
        </p:sp>
        <p:grpSp>
          <p:nvGrpSpPr>
            <p:cNvPr id="215" name="PA-组合 5"/>
            <p:cNvGrpSpPr/>
            <p:nvPr/>
          </p:nvGrpSpPr>
          <p:grpSpPr>
            <a:xfrm>
              <a:off x="8007341" y="3212807"/>
              <a:ext cx="2536877" cy="1580079"/>
              <a:chOff x="12391860" y="3943536"/>
              <a:chExt cx="2536877" cy="1580079"/>
            </a:xfrm>
          </p:grpSpPr>
          <p:sp>
            <p:nvSpPr>
              <p:cNvPr id="216" name="PA-文本框 90"/>
              <p:cNvSpPr txBox="1"/>
              <p:nvPr/>
            </p:nvSpPr>
            <p:spPr>
              <a:xfrm>
                <a:off x="12391860" y="3943536"/>
                <a:ext cx="902811" cy="765350"/>
              </a:xfrm>
              <a:prstGeom prst="rect">
                <a:avLst/>
              </a:prstGeom>
              <a:noFill/>
            </p:spPr>
            <p:txBody>
              <a:bodyPr wrap="none"/>
              <a:lstStyle/>
              <a:p>
                <a:pPr lvl="0"/>
                <a:r>
                  <a:rPr lang="zh-CN" altLang="zh-CN" sz="2800" b="1">
                    <a:solidFill>
                      <a:srgbClr val="262626"/>
                    </a:solidFill>
                  </a:rPr>
                  <a:t>关键任务</a:t>
                </a:r>
                <a:r>
                  <a:rPr lang="en-US" altLang="en-US" sz="2800" b="1">
                    <a:solidFill>
                      <a:srgbClr val="262626"/>
                    </a:solidFill>
                  </a:rPr>
                  <a:t>A</a:t>
                </a:r>
              </a:p>
            </p:txBody>
          </p:sp>
          <p:sp>
            <p:nvSpPr>
              <p:cNvPr id="217" name="PA-文本框 91"/>
              <p:cNvSpPr txBox="1"/>
              <p:nvPr/>
            </p:nvSpPr>
            <p:spPr>
              <a:xfrm rot="0" flipH="0" flipV="0">
                <a:off x="12391861" y="4720935"/>
                <a:ext cx="2536876" cy="802680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lvl="0">
                  <a:lnSpc>
                    <a:spcPct val="130000"/>
                  </a:lnSpc>
                </a:pPr>
                <a:r>
                  <a:rPr lang="en-US" altLang="en-US" sz="1200">
                    <a:solidFill>
                      <a:srgbClr val="808080"/>
                    </a:solidFill>
                  </a:rPr>
                  <a:t>06/25-07/02</a:t>
                </a:r>
              </a:p>
              <a:p>
                <a:pPr lvl="0">
                  <a:lnSpc>
                    <a:spcPct val="130000"/>
                  </a:lnSpc>
                </a:pPr>
                <a:r>
                  <a:rPr lang="en-US" altLang="en-US" sz="1200">
                    <a:solidFill>
                      <a:srgbClr val="808080"/>
                    </a:solidFill>
                  </a:rPr>
                  <a:t>MVP</a:t>
                </a:r>
                <a:r>
                  <a:rPr lang="zh-CN" altLang="zh-CN" sz="1200">
                    <a:solidFill>
                      <a:srgbClr val="808080"/>
                    </a:solidFill>
                  </a:rPr>
                  <a:t>增加应流角色权限管理颗粒度</a:t>
                </a:r>
              </a:p>
            </p:txBody>
          </p:sp>
        </p:grpSp>
        <p:sp>
          <p:nvSpPr>
            <p:cNvPr id="218" name="PA-任意多边形 86"/>
            <p:cNvSpPr/>
            <p:nvPr/>
          </p:nvSpPr>
          <p:spPr>
            <a:xfrm>
              <a:off x="7870400" y="3021265"/>
              <a:ext cx="36000" cy="1895985"/>
            </a:xfrm>
            <a:custGeom>
              <a:rect l="l" t="t" r="r" b="b"/>
              <a:pathLst>
                <a:path w="36000" h="1895985">
                  <a:moveTo>
                    <a:pt x="0" y="0"/>
                  </a:moveTo>
                  <a:lnTo>
                    <a:pt x="36000" y="0"/>
                  </a:lnTo>
                  <a:lnTo>
                    <a:pt x="36000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219" name="组合 204"/>
          <p:cNvGrpSpPr/>
          <p:nvPr/>
        </p:nvGrpSpPr>
        <p:grpSpPr>
          <a:xfrm rot="0" flipH="0" flipV="0">
            <a:off x="1717799" y="4529912"/>
            <a:ext cx="2673817" cy="1569660"/>
            <a:chOff x="7870400" y="2970789"/>
            <a:chExt cx="2673818" cy="2296055"/>
          </a:xfrm>
        </p:grpSpPr>
        <p:sp>
          <p:nvSpPr>
            <p:cNvPr id="220" name="PA-任意多边形 86"/>
            <p:cNvSpPr/>
            <p:nvPr/>
          </p:nvSpPr>
          <p:spPr>
            <a:xfrm>
              <a:off x="7888830" y="3021265"/>
              <a:ext cx="2556328" cy="1895985"/>
            </a:xfrm>
            <a:custGeom>
              <a:rect l="l" t="t" r="r" b="b"/>
              <a:pathLst>
                <a:path w="2556328" h="1895985">
                  <a:moveTo>
                    <a:pt x="0" y="0"/>
                  </a:moveTo>
                  <a:lnTo>
                    <a:pt x="2556328" y="0"/>
                  </a:lnTo>
                  <a:lnTo>
                    <a:pt x="2556328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  <p:sp>
          <p:nvSpPr>
            <p:cNvPr id="221" name="PA-文本框 87"/>
            <p:cNvSpPr txBox="1"/>
            <p:nvPr/>
          </p:nvSpPr>
          <p:spPr>
            <a:xfrm rot="0">
              <a:off x="9038677" y="2970789"/>
              <a:ext cx="1505541" cy="2296055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 sz="9600" b="1">
                  <a:gradFill>
                    <a:gsLst>
                      <a:gs pos="9000">
                        <a:schemeClr val="bg1">
                          <a:alpha val="0"/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0"/>
                  </a:gradFill>
                  <a:latin typeface="Oswald"/>
                </a:defRPr>
              </a:lvl1pPr>
            </a:lstStyle>
            <a:p>
              <a:pPr algn="r"/>
              <a:r>
                <a:rPr lang="en-US" altLang="en-US">
                  <a:gradFill>
                    <a:gsLst>
                      <a:gs pos="11000">
                        <a:schemeClr val="bg1">
                          <a:alpha val="0"/>
                          <a:lumMod val="85000"/>
                        </a:schemeClr>
                      </a:gs>
                      <a:gs pos="100000">
                        <a:schemeClr val="bg1">
                          <a:alpha val="75000"/>
                          <a:lumMod val="85000"/>
                        </a:schemeClr>
                      </a:gs>
                    </a:gsLst>
                    <a:lin ang="0" scaled="0"/>
                  </a:gradFill>
                </a:rPr>
                <a:t>04</a:t>
              </a:r>
              <a:endParaRPr lang="zh-CN" altLang="zh-CN">
                <a:gradFill>
                  <a:gsLst>
                    <a:gs pos="11000">
                      <a:schemeClr val="bg1">
                        <a:alpha val="0"/>
                        <a:lumMod val="85000"/>
                      </a:schemeClr>
                    </a:gs>
                    <a:gs pos="100000">
                      <a:schemeClr val="bg1">
                        <a:alpha val="75000"/>
                        <a:lumMod val="85000"/>
                      </a:schemeClr>
                    </a:gs>
                  </a:gsLst>
                  <a:lin ang="0" scaled="0"/>
                </a:gradFill>
              </a:endParaRPr>
            </a:p>
          </p:txBody>
        </p:sp>
        <p:grpSp>
          <p:nvGrpSpPr>
            <p:cNvPr id="222" name="PA-组合 5"/>
            <p:cNvGrpSpPr/>
            <p:nvPr/>
          </p:nvGrpSpPr>
          <p:grpSpPr>
            <a:xfrm>
              <a:off x="7921496" y="3198855"/>
              <a:ext cx="1853445" cy="1594031"/>
              <a:chOff x="12306016" y="3929584"/>
              <a:chExt cx="1853445" cy="1594031"/>
            </a:xfrm>
          </p:grpSpPr>
          <p:sp>
            <p:nvSpPr>
              <p:cNvPr id="223" name="PA-文本框 90"/>
              <p:cNvSpPr txBox="1"/>
              <p:nvPr/>
            </p:nvSpPr>
            <p:spPr>
              <a:xfrm rot="0">
                <a:off x="12306016" y="3929584"/>
                <a:ext cx="902811" cy="765350"/>
              </a:xfrm>
              <a:prstGeom prst="rect">
                <a:avLst/>
              </a:prstGeom>
              <a:noFill/>
            </p:spPr>
            <p:txBody>
              <a:bodyPr wrap="none"/>
              <a:lstStyle/>
              <a:p>
                <a:pPr lvl="0"/>
                <a:r>
                  <a:rPr lang="en-US" altLang="en-US" sz="2800" b="1">
                    <a:solidFill>
                      <a:srgbClr val="262626"/>
                    </a:solidFill>
                  </a:rPr>
                  <a:t>331</a:t>
                </a:r>
                <a:r>
                  <a:rPr lang="zh-CN" altLang="zh-CN" sz="2800" b="1">
                    <a:solidFill>
                      <a:srgbClr val="262626"/>
                    </a:solidFill>
                  </a:rPr>
                  <a:t>系统重部署</a:t>
                </a:r>
              </a:p>
            </p:txBody>
          </p:sp>
          <p:sp>
            <p:nvSpPr>
              <p:cNvPr id="224" name="PA-文本框 91"/>
              <p:cNvSpPr txBox="1"/>
              <p:nvPr/>
            </p:nvSpPr>
            <p:spPr>
              <a:xfrm>
                <a:off x="12391861" y="4720935"/>
                <a:ext cx="1767600" cy="802680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lvl="0">
                  <a:lnSpc>
                    <a:spcPct val="130000"/>
                  </a:lnSpc>
                </a:pPr>
                <a:r>
                  <a:rPr lang="en-US" altLang="en-US" sz="1200">
                    <a:solidFill>
                      <a:srgbClr val="808080"/>
                    </a:solidFill>
                  </a:rPr>
                  <a:t>07/29-08/18</a:t>
                </a:r>
              </a:p>
              <a:p>
                <a:pPr lvl="0">
                  <a:lnSpc>
                    <a:spcPct val="130000"/>
                  </a:lnSpc>
                </a:pPr>
                <a:r>
                  <a:rPr lang="zh-CN" altLang="zh-CN" sz="1200">
                    <a:solidFill>
                      <a:srgbClr val="808080"/>
                    </a:solidFill>
                  </a:rPr>
                  <a:t>备份重装线体系统</a:t>
                </a:r>
              </a:p>
              <a:p>
                <a:pPr lvl="0">
                  <a:lnSpc>
                    <a:spcPct val="130000"/>
                  </a:lnSpc>
                </a:pPr>
                <a:endParaRPr lang="en-US" altLang="en-US" sz="1200">
                  <a:solidFill>
                    <a:srgbClr val="808080"/>
                  </a:solidFill>
                </a:endParaRPr>
              </a:p>
            </p:txBody>
          </p:sp>
        </p:grpSp>
        <p:sp>
          <p:nvSpPr>
            <p:cNvPr id="225" name="PA-任意多边形 86"/>
            <p:cNvSpPr/>
            <p:nvPr/>
          </p:nvSpPr>
          <p:spPr>
            <a:xfrm>
              <a:off x="7870400" y="3021265"/>
              <a:ext cx="36000" cy="1895985"/>
            </a:xfrm>
            <a:custGeom>
              <a:rect l="l" t="t" r="r" b="b"/>
              <a:pathLst>
                <a:path w="36000" h="1895985">
                  <a:moveTo>
                    <a:pt x="0" y="0"/>
                  </a:moveTo>
                  <a:lnTo>
                    <a:pt x="36000" y="0"/>
                  </a:lnTo>
                  <a:lnTo>
                    <a:pt x="36000" y="1895985"/>
                  </a:lnTo>
                  <a:lnTo>
                    <a:pt x="0" y="18959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60038"/>
            <a:ext cx="4963978" cy="646331"/>
            <a:chOff x="1501775" y="928019"/>
            <a:chExt cx="4963978" cy="646331"/>
          </a:xfrm>
        </p:grpSpPr>
        <p:sp>
          <p:nvSpPr>
            <p:cNvPr id="23" name="文本框 22"/>
            <p:cNvSpPr txBox="1"/>
            <p:nvPr/>
          </p:nvSpPr>
          <p:spPr>
            <a:xfrm rot="0">
              <a:off x="1664439" y="928019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en-US" altLang="en-US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430</a:t>
              </a:r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磨削项目总览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495989" y="881103"/>
            <a:ext cx="10875722" cy="59059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 rot="0" flipH="0" flipV="0">
            <a:off x="509797" y="117268"/>
            <a:ext cx="4903560" cy="646331"/>
            <a:chOff x="1501775" y="1004325"/>
            <a:chExt cx="4903560" cy="646331"/>
          </a:xfrm>
        </p:grpSpPr>
        <p:sp>
          <p:nvSpPr>
            <p:cNvPr id="40" name="文本框 39"/>
            <p:cNvSpPr txBox="1"/>
            <p:nvPr/>
          </p:nvSpPr>
          <p:spPr>
            <a:xfrm rot="0">
              <a:off x="160402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en-US" altLang="en-US" sz="3600" b="1">
                  <a:solidFill>
                    <a:srgbClr val="262626"/>
                  </a:solidFill>
                  <a:latin typeface="微软雅黑"/>
                  <a:ea typeface="微软雅黑"/>
                </a:rPr>
                <a:t>430</a:t>
              </a:r>
              <a:r>
                <a:rPr lang="zh-CN" altLang="zh-CN" sz="3600" b="1">
                  <a:solidFill>
                    <a:srgbClr val="262626"/>
                  </a:solidFill>
                  <a:latin typeface="微软雅黑"/>
                  <a:ea typeface="微软雅黑"/>
                </a:rPr>
                <a:t>数据容器部分的理解</a:t>
              </a:r>
            </a:p>
            <a:p>
              <a:pPr marL="1028700" lvl="2" indent="-571500">
                <a:buFont typeface="Arial" charset="0"/>
                <a:buChar char="•"/>
              </a:pPr>
              <a:r>
                <a:rPr lang="zh-CN" altLang="zh-CN" sz="2400" b="1">
                  <a:solidFill>
                    <a:srgbClr val="262626"/>
                  </a:solidFill>
                  <a:latin typeface="微软雅黑"/>
                  <a:ea typeface="微软雅黑"/>
                </a:rPr>
                <a:t>数据容器存储在</a:t>
              </a:r>
              <a:r>
                <a:rPr lang="en-US" altLang="en-US" sz="2400" b="1">
                  <a:solidFill>
                    <a:srgbClr val="262626"/>
                  </a:solidFill>
                  <a:latin typeface="微软雅黑"/>
                  <a:ea typeface="微软雅黑"/>
                </a:rPr>
                <a:t>Redis</a:t>
              </a:r>
              <a:r>
                <a:rPr lang="zh-CN" altLang="zh-CN" sz="2400" b="1">
                  <a:solidFill>
                    <a:srgbClr val="262626"/>
                  </a:solidFill>
                  <a:latin typeface="微软雅黑"/>
                  <a:ea typeface="微软雅黑"/>
                </a:rPr>
                <a:t>中，实际上就是一条记录</a:t>
              </a:r>
            </a:p>
            <a:p>
              <a:pPr marL="1028700" lvl="2" indent="-571500">
                <a:buFont typeface="Arial" charset="0"/>
                <a:buChar char="•"/>
              </a:pPr>
              <a:r>
                <a:rPr lang="zh-CN" altLang="zh-CN" sz="2400" b="1">
                  <a:solidFill>
                    <a:srgbClr val="262626"/>
                  </a:solidFill>
                  <a:latin typeface="微软雅黑"/>
                  <a:ea typeface="微软雅黑"/>
                </a:rPr>
                <a:t>运用了好几种设计模式（命令</a:t>
              </a:r>
              <a:r>
                <a:rPr lang="en-US" altLang="en-US" sz="2400" b="1">
                  <a:solidFill>
                    <a:srgbClr val="262626"/>
                  </a:solidFill>
                  <a:latin typeface="微软雅黑"/>
                  <a:ea typeface="微软雅黑"/>
                </a:rPr>
                <a:t>/</a:t>
              </a:r>
              <a:r>
                <a:rPr lang="zh-CN" altLang="zh-CN" sz="2400" b="1">
                  <a:solidFill>
                    <a:srgbClr val="262626"/>
                  </a:solidFill>
                  <a:latin typeface="微软雅黑"/>
                  <a:ea typeface="微软雅黑"/>
                </a:rPr>
                <a:t>观察者</a:t>
              </a:r>
              <a:r>
                <a:rPr lang="en-US" altLang="en-US" sz="2400" b="1">
                  <a:solidFill>
                    <a:srgbClr val="262626"/>
                  </a:solidFill>
                  <a:latin typeface="微软雅黑"/>
                  <a:ea typeface="微软雅黑"/>
                </a:rPr>
                <a:t>/</a:t>
              </a:r>
              <a:r>
                <a:rPr lang="zh-CN" altLang="zh-CN" sz="2400" b="1">
                  <a:solidFill>
                    <a:srgbClr val="262626"/>
                  </a:solidFill>
                  <a:latin typeface="微软雅黑"/>
                  <a:ea typeface="微软雅黑"/>
                </a:rPr>
                <a:t>状态</a:t>
              </a:r>
              <a:r>
                <a:rPr lang="en-US" altLang="en-US" sz="2400" b="1">
                  <a:solidFill>
                    <a:srgbClr val="262626"/>
                  </a:solidFill>
                  <a:latin typeface="微软雅黑"/>
                  <a:ea typeface="微软雅黑"/>
                </a:rPr>
                <a:t>...)</a:t>
              </a:r>
            </a:p>
            <a:p>
              <a:pPr marL="1485900" lvl="3" indent="-571500">
                <a:buFont typeface="Arial" charset="0"/>
                <a:buChar char="•"/>
              </a:pPr>
              <a:endParaRPr lang="en-US" altLang="en-US" sz="2400" b="1">
                <a:solidFill>
                  <a:srgbClr val="262626"/>
                </a:solidFill>
                <a:latin typeface="微软雅黑"/>
                <a:ea typeface="微软雅黑"/>
              </a:endParaRPr>
            </a:p>
            <a:p>
              <a:pPr marL="1028700" lvl="2" indent="-571500">
                <a:buFont typeface="Arial" charset="0"/>
                <a:buChar char="•"/>
              </a:pPr>
              <a:endParaRPr lang="zh-CN" altLang="zh-CN" sz="2400" b="1">
                <a:solidFill>
                  <a:srgbClr val="262626"/>
                </a:solidFill>
                <a:latin typeface="微软雅黑"/>
                <a:ea typeface="微软雅黑"/>
              </a:endParaRPr>
            </a:p>
            <a:p>
              <a:pPr marL="1028700" lvl="2" indent="-571500">
                <a:buFont typeface="Arial" charset="0"/>
                <a:buChar char="•"/>
              </a:pPr>
              <a:endParaRPr/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49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1797071" y="2005982"/>
            <a:ext cx="8616908" cy="48520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 rot="0" flipH="0" flipV="0">
            <a:off x="404877" y="203112"/>
            <a:ext cx="4903560" cy="646331"/>
            <a:chOff x="1501775" y="1004325"/>
            <a:chExt cx="4903560" cy="646331"/>
          </a:xfrm>
        </p:grpSpPr>
        <p:sp>
          <p:nvSpPr>
            <p:cNvPr id="40" name="文本框 39"/>
            <p:cNvSpPr txBox="1"/>
            <p:nvPr/>
          </p:nvSpPr>
          <p:spPr>
            <a:xfrm rot="0" flipH="0" flipV="0">
              <a:off x="1575446" y="1004325"/>
              <a:ext cx="4829889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微软雅黑"/>
                  <a:ea typeface="微软雅黑"/>
                </a:rPr>
                <a:t>展望架构</a:t>
              </a:r>
            </a:p>
            <a:p>
              <a:pPr marL="571500" lvl="0" indent="-571500">
                <a:buFont typeface="Arial" charset="0"/>
                <a:buChar char="•"/>
              </a:pPr>
              <a:endParaRPr/>
            </a:p>
            <a:p>
              <a:pPr marL="571500" lvl="1" indent="-571500">
                <a:buFont typeface="Arial" charset="0"/>
                <a:buChar char="•"/>
              </a:pPr>
              <a:r>
                <a:rPr lang="zh-CN" altLang="zh-CN" sz="2800" b="1">
                  <a:solidFill>
                    <a:srgbClr val="262626"/>
                  </a:solidFill>
                  <a:latin typeface="微软雅黑"/>
                  <a:ea typeface="微软雅黑"/>
                </a:rPr>
                <a:t>插拔式架构</a:t>
              </a:r>
            </a:p>
            <a:p>
              <a:pPr marL="1028700" lvl="2" indent="-571500">
                <a:buFont typeface="Arial" charset="0"/>
                <a:buChar char="•"/>
              </a:pPr>
              <a:r>
                <a:rPr lang="zh-CN" altLang="zh-CN" sz="2800" b="1">
                  <a:solidFill>
                    <a:srgbClr val="262626"/>
                  </a:solidFill>
                  <a:latin typeface="微软雅黑"/>
                  <a:ea typeface="微软雅黑"/>
                </a:rPr>
                <a:t>减少二次开发</a:t>
              </a:r>
            </a:p>
            <a:p>
              <a:pPr marL="571500" lvl="1" indent="-571500">
                <a:buFont typeface="Arial" charset="0"/>
                <a:buChar char="•"/>
              </a:pPr>
              <a:endParaRPr lang="zh-CN" altLang="zh-CN" sz="2800" b="1">
                <a:solidFill>
                  <a:srgbClr val="262626"/>
                </a:solidFill>
                <a:latin typeface="微软雅黑"/>
                <a:ea typeface="微软雅黑"/>
              </a:endParaRPr>
            </a:p>
            <a:p>
              <a:pPr marL="571500" lvl="1" indent="-571500">
                <a:buFont typeface="Arial" charset="0"/>
                <a:buChar char="•"/>
              </a:pPr>
              <a:r>
                <a:rPr lang="zh-CN" altLang="zh-CN" sz="2800" b="1">
                  <a:solidFill>
                    <a:srgbClr val="262626"/>
                  </a:solidFill>
                  <a:latin typeface="微软雅黑"/>
                  <a:ea typeface="微软雅黑"/>
                </a:rPr>
                <a:t>跨平台架构</a:t>
              </a:r>
            </a:p>
            <a:p>
              <a:pPr marL="1028700" lvl="2" indent="-571500">
                <a:buFont typeface="Arial" charset="0"/>
                <a:buChar char="•"/>
              </a:pPr>
              <a:r>
                <a:rPr lang="zh-CN" altLang="zh-CN" sz="2800" b="1">
                  <a:solidFill>
                    <a:srgbClr val="262626"/>
                  </a:solidFill>
                  <a:latin typeface="微软雅黑"/>
                  <a:ea typeface="微软雅黑"/>
                </a:rPr>
                <a:t>军工领域国产化大势所趋</a:t>
              </a:r>
            </a:p>
            <a:p>
              <a:pPr marL="457200" lvl="1" indent="0">
                <a:buNone/>
              </a:pPr>
              <a:endParaRPr lang="en-US" altLang="en-US" sz="2400" b="1">
                <a:solidFill>
                  <a:srgbClr val="262626"/>
                </a:solidFill>
                <a:latin typeface="微软雅黑"/>
                <a:ea typeface="微软雅黑"/>
              </a:endParaRPr>
            </a:p>
            <a:p>
              <a:pPr marL="1828800" lvl="4" indent="0">
                <a:buNone/>
              </a:pPr>
              <a:endParaRPr lang="en-US" altLang="en-US" sz="2400" b="1">
                <a:solidFill>
                  <a:srgbClr val="262626"/>
                </a:solidFill>
                <a:latin typeface="微软雅黑"/>
                <a:ea typeface="微软雅黑"/>
              </a:endParaRPr>
            </a:p>
            <a:p>
              <a:pPr marL="1028700" lvl="2" indent="-571500">
                <a:buFont typeface="Arial" charset="0"/>
                <a:buChar char="•"/>
              </a:pPr>
              <a:endParaRPr lang="en-US" altLang="en-US" sz="2400" b="1">
                <a:solidFill>
                  <a:srgbClr val="262626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sp>
        <p:nvSpPr>
          <p:cNvPr id="49" name=""/>
          <p:cNvSpPr txBox="1"/>
          <p:nvPr/>
        </p:nvSpPr>
        <p:spPr>
          <a:xfrm rot="0" flipH="0" flipV="0">
            <a:off x="6904728" y="978122"/>
            <a:ext cx="1778000" cy="6477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pPr lvl="0"/>
            <a:r>
              <a:rPr lang="en-US" altLang="en-US" sz="2800">
                <a:hlinkClick r:id="rId3"/>
              </a:rPr>
              <a:t>Eclipse</a:t>
            </a:r>
          </a:p>
        </p:txBody>
      </p:sp>
      <p:sp>
        <p:nvSpPr>
          <p:cNvPr id="50" name=""/>
          <p:cNvSpPr txBox="1"/>
          <p:nvPr/>
        </p:nvSpPr>
        <p:spPr>
          <a:xfrm rot="0" flipH="0" flipV="0">
            <a:off x="8854555" y="978122"/>
            <a:ext cx="1835150" cy="64135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pPr lvl="0"/>
            <a:r>
              <a:rPr lang="en-US" altLang="en-US" sz="2800">
                <a:hlinkClick r:id="rId4"/>
              </a:rPr>
              <a:t>VS Code</a:t>
            </a:r>
          </a:p>
        </p:txBody>
      </p:sp>
      <p:pic>
        <p:nvPicPr>
          <p:cNvPr id="51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4982956" y="1809814"/>
            <a:ext cx="7209044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 rot="0" flipH="0" flipV="0">
            <a:off x="509797" y="117268"/>
            <a:ext cx="4903560" cy="646331"/>
            <a:chOff x="1501775" y="1004325"/>
            <a:chExt cx="4903560" cy="646331"/>
          </a:xfrm>
        </p:grpSpPr>
        <p:sp>
          <p:nvSpPr>
            <p:cNvPr id="40" name="文本框 39"/>
            <p:cNvSpPr txBox="1"/>
            <p:nvPr/>
          </p:nvSpPr>
          <p:spPr>
            <a:xfrm rot="0">
              <a:off x="160402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微软雅黑"/>
                  <a:ea typeface="微软雅黑"/>
                </a:rPr>
                <a:t>展望架构</a:t>
              </a:r>
            </a:p>
            <a:p>
              <a:pPr marL="1028700" lvl="2" indent="-571500">
                <a:buFont typeface="Arial" charset="0"/>
                <a:buChar char="•"/>
              </a:pPr>
              <a:r>
                <a:rPr lang="zh-CN" altLang="zh-CN" sz="2400" b="1">
                  <a:solidFill>
                    <a:srgbClr val="262626"/>
                  </a:solidFill>
                  <a:latin typeface="微软雅黑"/>
                  <a:ea typeface="微软雅黑"/>
                </a:rPr>
                <a:t>跨平台：</a:t>
              </a:r>
              <a:r>
                <a:rPr lang="en-US" altLang="en-US" sz="2400" b="1">
                  <a:solidFill>
                    <a:srgbClr val="262626"/>
                  </a:solidFill>
                  <a:latin typeface="微软雅黑"/>
                  <a:ea typeface="微软雅黑"/>
                </a:rPr>
                <a:t>.NET Framework =&gt; .NET Core, WinForm =&gt; Electron</a:t>
              </a:r>
            </a:p>
            <a:p>
              <a:pPr marL="1028700" lvl="2" indent="-571500">
                <a:buFont typeface="Arial" charset="0"/>
                <a:buChar char="•"/>
              </a:pPr>
              <a:r>
                <a:rPr lang="zh-CN" altLang="zh-CN" sz="2400" b="1">
                  <a:solidFill>
                    <a:srgbClr val="262626"/>
                  </a:solidFill>
                  <a:latin typeface="微软雅黑"/>
                  <a:ea typeface="微软雅黑"/>
                </a:rPr>
                <a:t>插件化：前端</a:t>
              </a:r>
              <a:r>
                <a:rPr lang="en-US" altLang="en-US" sz="2400" b="1">
                  <a:solidFill>
                    <a:srgbClr val="262626"/>
                  </a:solidFill>
                  <a:latin typeface="微软雅黑"/>
                  <a:ea typeface="微软雅黑"/>
                </a:rPr>
                <a:t>electron</a:t>
              </a:r>
              <a:r>
                <a:rPr lang="zh-CN" altLang="zh-CN" sz="2400" b="1">
                  <a:solidFill>
                    <a:srgbClr val="262626"/>
                  </a:solidFill>
                  <a:latin typeface="微软雅黑"/>
                  <a:ea typeface="微软雅黑"/>
                </a:rPr>
                <a:t>插件，后端</a:t>
              </a:r>
              <a:r>
                <a:rPr lang="en-US" altLang="en-US" sz="2400" b="1">
                  <a:solidFill>
                    <a:srgbClr val="262626"/>
                  </a:solidFill>
                  <a:latin typeface="微软雅黑"/>
                  <a:ea typeface="微软雅黑"/>
                </a:rPr>
                <a:t>nuget</a:t>
              </a:r>
              <a:r>
                <a:rPr lang="zh-CN" altLang="zh-CN" sz="2400" b="1">
                  <a:solidFill>
                    <a:srgbClr val="262626"/>
                  </a:solidFill>
                  <a:latin typeface="微软雅黑"/>
                  <a:ea typeface="微软雅黑"/>
                </a:rPr>
                <a:t>插件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49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64" y="2319050"/>
            <a:ext cx="12192000" cy="45390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 rot="0" flipH="0" flipV="0">
            <a:off x="471697" y="-63707"/>
            <a:ext cx="4903560" cy="646331"/>
            <a:chOff x="1501775" y="1004325"/>
            <a:chExt cx="4903560" cy="646331"/>
          </a:xfrm>
        </p:grpSpPr>
        <p:sp>
          <p:nvSpPr>
            <p:cNvPr id="40" name="文本框 39"/>
            <p:cNvSpPr txBox="1"/>
            <p:nvPr/>
          </p:nvSpPr>
          <p:spPr>
            <a:xfrm rot="0">
              <a:off x="160402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微软雅黑"/>
                  <a:ea typeface="微软雅黑"/>
                </a:rPr>
                <a:t>工作展望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sp>
        <p:nvSpPr>
          <p:cNvPr id="49" name=""/>
          <p:cNvSpPr txBox="1"/>
          <p:nvPr/>
        </p:nvSpPr>
        <p:spPr>
          <a:xfrm rot="0" flipH="0" flipV="0">
            <a:off x="431068" y="742950"/>
            <a:ext cx="9144000" cy="1162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altLang="en-US"/>
              <a:t>331</a:t>
            </a:r>
            <a:r>
              <a:rPr lang="zh-CN" altLang="zh-CN"/>
              <a:t>电火花线周期足够？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因为研发工作量不能估计特别准，希望前期紧点后期松点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如果没有足够人手，前期可能会经常申请工作日加班，望领导能予以批准？</a:t>
            </a:r>
          </a:p>
        </p:txBody>
      </p:sp>
      <p:pic>
        <p:nvPicPr>
          <p:cNvPr id="50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-38100" y="1905316"/>
            <a:ext cx="12192000" cy="49527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4163" b="4163"/>
          <a:stretch/>
        </p:blipFill>
        <p:spPr>
          <a:xfrm flipH="1">
            <a:off x="682171" y="2096841"/>
            <a:ext cx="2923822" cy="3793836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0" y="0"/>
            <a:ext cx="682171" cy="6858000"/>
            <a:chOff x="0" y="0"/>
            <a:chExt cx="682171" cy="6858000"/>
          </a:xfrm>
        </p:grpSpPr>
        <p:sp>
          <p:nvSpPr>
            <p:cNvPr id="81" name="矩形 80"/>
            <p:cNvSpPr/>
            <p:nvPr/>
          </p:nvSpPr>
          <p:spPr>
            <a:xfrm>
              <a:off x="0" y="0"/>
              <a:ext cx="68217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26785" y="263525"/>
              <a:ext cx="228600" cy="127000"/>
              <a:chOff x="1244600" y="6096000"/>
              <a:chExt cx="228600" cy="127000"/>
            </a:xfrm>
          </p:grpSpPr>
          <p:cxnSp>
            <p:nvCxnSpPr>
              <p:cNvPr id="86" name="直接连接符 85"/>
              <p:cNvCxnSpPr/>
              <p:nvPr/>
            </p:nvCxnSpPr>
            <p:spPr>
              <a:xfrm>
                <a:off x="1244600" y="60960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  <p:cxnSp>
            <p:nvCxnSpPr>
              <p:cNvPr id="87" name="直接连接符 86"/>
              <p:cNvCxnSpPr/>
              <p:nvPr/>
            </p:nvCxnSpPr>
            <p:spPr>
              <a:xfrm>
                <a:off x="1244600" y="61595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  <p:cxnSp>
            <p:nvCxnSpPr>
              <p:cNvPr id="88" name="直接连接符 87"/>
              <p:cNvCxnSpPr/>
              <p:nvPr/>
            </p:nvCxnSpPr>
            <p:spPr>
              <a:xfrm>
                <a:off x="1244600" y="62230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</p:grpSp>
        <p:cxnSp>
          <p:nvCxnSpPr>
            <p:cNvPr id="83" name="直接连接符 82"/>
            <p:cNvCxnSpPr/>
            <p:nvPr/>
          </p:nvCxnSpPr>
          <p:spPr>
            <a:xfrm flipV="1">
              <a:off x="341085" y="5881688"/>
              <a:ext cx="0" cy="435769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</p:cxnSp>
        <p:sp>
          <p:nvSpPr>
            <p:cNvPr id="84" name="文本框 83"/>
            <p:cNvSpPr txBox="1"/>
            <p:nvPr/>
          </p:nvSpPr>
          <p:spPr>
            <a:xfrm>
              <a:off x="182227" y="6400800"/>
              <a:ext cx="317716" cy="261610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ctr"/>
              <a:r>
                <a:rPr lang="en-US" altLang="en-US" sz="1050">
                  <a:latin typeface="微软雅黑 Light"/>
                  <a:ea typeface="微软雅黑 Light"/>
                </a:rPr>
                <a:t>01</a:t>
              </a:r>
              <a:endParaRPr lang="zh-CN" altLang="zh-CN" sz="1050">
                <a:latin typeface="微软雅黑 Light"/>
                <a:ea typeface="微软雅黑 Light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 flipV="1">
              <a:off x="341085" y="522288"/>
              <a:ext cx="0" cy="435769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</p:cxnSp>
      </p:grpSp>
      <p:grpSp>
        <p:nvGrpSpPr>
          <p:cNvPr id="45" name="组合 44"/>
          <p:cNvGrpSpPr/>
          <p:nvPr/>
        </p:nvGrpSpPr>
        <p:grpSpPr>
          <a:xfrm>
            <a:off x="1501775" y="1004325"/>
            <a:ext cx="4897210" cy="646331"/>
            <a:chOff x="1501775" y="1004325"/>
            <a:chExt cx="4897210" cy="646331"/>
          </a:xfrm>
        </p:grpSpPr>
        <p:sp>
          <p:nvSpPr>
            <p:cNvPr id="46" name="文本框 45"/>
            <p:cNvSpPr txBox="1"/>
            <p:nvPr/>
          </p:nvSpPr>
          <p:spPr>
            <a:xfrm>
              <a:off x="159767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微软雅黑"/>
                  <a:ea typeface="微软雅黑"/>
                </a:rPr>
                <a:t>总结</a:t>
              </a: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grpSp>
        <p:nvGrpSpPr>
          <p:cNvPr id="138" name="组合 137"/>
          <p:cNvGrpSpPr/>
          <p:nvPr/>
        </p:nvGrpSpPr>
        <p:grpSpPr>
          <a:xfrm rot="0" flipH="0" flipV="0">
            <a:off x="4079338" y="3500833"/>
            <a:ext cx="3366806" cy="1500320"/>
            <a:chOff x="4264623" y="2359361"/>
            <a:chExt cx="3366806" cy="1500320"/>
          </a:xfrm>
        </p:grpSpPr>
        <p:sp>
          <p:nvSpPr>
            <p:cNvPr id="139" name="文本框 138"/>
            <p:cNvSpPr txBox="1"/>
            <p:nvPr/>
          </p:nvSpPr>
          <p:spPr>
            <a:xfrm>
              <a:off x="4264623" y="2359361"/>
              <a:ext cx="1723549" cy="400110"/>
            </a:xfrm>
            <a:prstGeom prst="rect">
              <a:avLst/>
            </a:prstGeom>
            <a:noFill/>
          </p:spPr>
          <p:txBody>
            <a:bodyPr wrap="none"/>
            <a:lstStyle>
              <a:lvl1pPr lvl="0" algn="ctr">
                <a:defRPr sz="2000" b="1"/>
              </a:lvl1pPr>
            </a:lstStyle>
            <a:p>
              <a:pPr lvl="0" algn="l"/>
              <a:r>
                <a:rPr lang="zh-CN" altLang="zh-CN">
                  <a:solidFill>
                    <a:srgbClr val="262626"/>
                  </a:solidFill>
                </a:rPr>
                <a:t>关键任务</a:t>
              </a:r>
              <a:r>
                <a:rPr lang="en-US" altLang="en-US">
                  <a:solidFill>
                    <a:srgbClr val="262626"/>
                  </a:solidFill>
                </a:rPr>
                <a:t>C 08/18-09/04 </a:t>
              </a: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4264623" y="2938931"/>
              <a:ext cx="3286516" cy="920750"/>
            </a:xfrm>
            <a:prstGeom prst="rect">
              <a:avLst/>
            </a:prstGeom>
            <a:noFill/>
          </p:spPr>
          <p:txBody>
            <a:bodyPr wrap="square"/>
            <a:lstStyle>
              <a:lvl1pPr lvl="0">
                <a:lnSpc>
                  <a:spcPct val="130000"/>
                </a:lnSpc>
                <a:spcAft>
                  <a:spcPts val="1000"/>
                </a:spcAft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lvl="0" indent="-171450" algn="just">
                <a:lnSpc>
                  <a:spcPct val="130000"/>
                </a:lnSpc>
                <a:spcAft>
                  <a:spcPts val="1000"/>
                </a:spcAft>
                <a:buFont typeface="Arial" charset="0"/>
                <a:buChar char="•"/>
              </a:pP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提出软件安全路线图</a:t>
              </a:r>
            </a:p>
            <a:p>
              <a:pPr marL="171450" lvl="0" indent="-171450" algn="just">
                <a:lnSpc>
                  <a:spcPct val="130000"/>
                </a:lnSpc>
                <a:spcAft>
                  <a:spcPts val="1000"/>
                </a:spcAft>
                <a:buFont typeface="Arial" charset="0"/>
                <a:buChar char="•"/>
              </a:pP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对比反编译工具</a:t>
              </a:r>
            </a:p>
          </p:txBody>
        </p:sp>
        <p:cxnSp>
          <p:nvCxnSpPr>
            <p:cNvPr id="142" name="直接连接符 141"/>
            <p:cNvCxnSpPr/>
            <p:nvPr/>
          </p:nvCxnSpPr>
          <p:spPr>
            <a:xfrm flipH="1">
              <a:off x="4344913" y="2847142"/>
              <a:ext cx="3286516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  <p:grpSp>
        <p:nvGrpSpPr>
          <p:cNvPr id="144" name="组合 143"/>
          <p:cNvGrpSpPr/>
          <p:nvPr/>
        </p:nvGrpSpPr>
        <p:grpSpPr>
          <a:xfrm rot="0" flipH="0" flipV="0">
            <a:off x="7999780" y="3500833"/>
            <a:ext cx="3366806" cy="1500320"/>
            <a:chOff x="4264623" y="2359361"/>
            <a:chExt cx="3366806" cy="1500320"/>
          </a:xfrm>
        </p:grpSpPr>
        <p:sp>
          <p:nvSpPr>
            <p:cNvPr id="145" name="文本框 144"/>
            <p:cNvSpPr txBox="1"/>
            <p:nvPr/>
          </p:nvSpPr>
          <p:spPr>
            <a:xfrm>
              <a:off x="4264623" y="2359361"/>
              <a:ext cx="1723549" cy="400110"/>
            </a:xfrm>
            <a:prstGeom prst="rect">
              <a:avLst/>
            </a:prstGeom>
            <a:noFill/>
          </p:spPr>
          <p:txBody>
            <a:bodyPr wrap="none"/>
            <a:lstStyle>
              <a:lvl1pPr lvl="0" algn="ctr">
                <a:defRPr sz="2000" b="1"/>
              </a:lvl1pPr>
            </a:lstStyle>
            <a:p>
              <a:pPr lvl="0" algn="l"/>
              <a:r>
                <a:rPr lang="en-US" altLang="en-US">
                  <a:solidFill>
                    <a:srgbClr val="262626"/>
                  </a:solidFill>
                </a:rPr>
                <a:t>331</a:t>
              </a:r>
              <a:r>
                <a:rPr lang="zh-CN" altLang="zh-CN">
                  <a:solidFill>
                    <a:srgbClr val="262626"/>
                  </a:solidFill>
                </a:rPr>
                <a:t>系统重装重部署</a:t>
              </a:r>
              <a:r>
                <a:rPr lang="en-US" altLang="en-US">
                  <a:solidFill>
                    <a:srgbClr val="262626"/>
                  </a:solidFill>
                </a:rPr>
                <a:t> 07/29-08/17</a:t>
              </a: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264623" y="2938931"/>
              <a:ext cx="3286516" cy="920750"/>
            </a:xfrm>
            <a:prstGeom prst="rect">
              <a:avLst/>
            </a:prstGeom>
            <a:noFill/>
          </p:spPr>
          <p:txBody>
            <a:bodyPr wrap="square"/>
            <a:lstStyle>
              <a:lvl1pPr lvl="0">
                <a:lnSpc>
                  <a:spcPct val="130000"/>
                </a:lnSpc>
                <a:spcAft>
                  <a:spcPts val="1000"/>
                </a:spcAft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lvl="0" indent="-171450" algn="just">
                <a:lnSpc>
                  <a:spcPct val="130000"/>
                </a:lnSpc>
                <a:spcAft>
                  <a:spcPts val="1000"/>
                </a:spcAft>
                <a:buFont typeface="Arial" charset="0"/>
                <a:buChar char="•"/>
              </a:pP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顺利重部署工控机、一体机、服务器软件</a:t>
              </a:r>
            </a:p>
            <a:p>
              <a:pPr marL="171450" lvl="0" indent="-171450" algn="just">
                <a:lnSpc>
                  <a:spcPct val="130000"/>
                </a:lnSpc>
                <a:spcAft>
                  <a:spcPts val="1000"/>
                </a:spcAft>
                <a:buFont typeface="Arial" charset="0"/>
                <a:buChar char="•"/>
              </a:pP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协调团队成员日程，解决模糊地带问题</a:t>
              </a:r>
            </a:p>
          </p:txBody>
        </p:sp>
        <p:cxnSp>
          <p:nvCxnSpPr>
            <p:cNvPr id="148" name="直接连接符 147"/>
            <p:cNvCxnSpPr/>
            <p:nvPr/>
          </p:nvCxnSpPr>
          <p:spPr>
            <a:xfrm flipH="1">
              <a:off x="4344913" y="2847142"/>
              <a:ext cx="3286516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  <p:grpSp>
        <p:nvGrpSpPr>
          <p:cNvPr id="56" name="组合 55"/>
          <p:cNvGrpSpPr/>
          <p:nvPr/>
        </p:nvGrpSpPr>
        <p:grpSpPr>
          <a:xfrm rot="0" flipH="0" flipV="0">
            <a:off x="4079338" y="1934461"/>
            <a:ext cx="3366806" cy="1368376"/>
            <a:chOff x="4264623" y="2359361"/>
            <a:chExt cx="3366806" cy="1368376"/>
          </a:xfrm>
        </p:grpSpPr>
        <p:sp>
          <p:nvSpPr>
            <p:cNvPr id="59" name="文本框 58"/>
            <p:cNvSpPr txBox="1"/>
            <p:nvPr/>
          </p:nvSpPr>
          <p:spPr>
            <a:xfrm>
              <a:off x="4264623" y="2359361"/>
              <a:ext cx="1723549" cy="400110"/>
            </a:xfrm>
            <a:prstGeom prst="rect">
              <a:avLst/>
            </a:prstGeom>
            <a:noFill/>
          </p:spPr>
          <p:txBody>
            <a:bodyPr wrap="none"/>
            <a:lstStyle>
              <a:lvl1pPr lvl="0" algn="ctr">
                <a:defRPr sz="2000" b="1"/>
              </a:lvl1pPr>
            </a:lstStyle>
            <a:p>
              <a:pPr lvl="0" algn="l"/>
              <a:r>
                <a:rPr lang="zh-CN" altLang="zh-CN">
                  <a:solidFill>
                    <a:srgbClr val="262626"/>
                  </a:solidFill>
                </a:rPr>
                <a:t>关键任务</a:t>
              </a:r>
              <a:r>
                <a:rPr lang="en-US" altLang="en-US">
                  <a:solidFill>
                    <a:srgbClr val="262626"/>
                  </a:solidFill>
                </a:rPr>
                <a:t>A 06/25-07/02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264623" y="2938931"/>
              <a:ext cx="3286516" cy="788806"/>
            </a:xfrm>
            <a:prstGeom prst="rect">
              <a:avLst/>
            </a:prstGeom>
            <a:noFill/>
          </p:spPr>
          <p:txBody>
            <a:bodyPr wrap="square"/>
            <a:lstStyle>
              <a:lvl1pPr lvl="0">
                <a:lnSpc>
                  <a:spcPct val="130000"/>
                </a:lnSpc>
                <a:spcAft>
                  <a:spcPts val="1000"/>
                </a:spcAft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lvl="0" indent="-171450" algn="just">
                <a:lnSpc>
                  <a:spcPct val="130000"/>
                </a:lnSpc>
                <a:spcAft>
                  <a:spcPts val="1000"/>
                </a:spcAft>
                <a:buFont typeface="Arial" charset="0"/>
                <a:buChar char="•"/>
              </a:pP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实现角色权限管理更细增删改查颗粒度</a:t>
              </a:r>
            </a:p>
            <a:p>
              <a:pPr marL="171450" lvl="0" indent="-171450" algn="just">
                <a:lnSpc>
                  <a:spcPct val="130000"/>
                </a:lnSpc>
                <a:spcAft>
                  <a:spcPts val="1000"/>
                </a:spcAft>
                <a:buFont typeface="Arial" charset="0"/>
                <a:buChar char="•"/>
              </a:pP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熟悉业务逻辑</a:t>
              </a:r>
            </a:p>
          </p:txBody>
        </p:sp>
        <p:cxnSp>
          <p:nvCxnSpPr>
            <p:cNvPr id="62" name="直接连接符 61"/>
            <p:cNvCxnSpPr/>
            <p:nvPr/>
          </p:nvCxnSpPr>
          <p:spPr>
            <a:xfrm flipH="1">
              <a:off x="4344913" y="2847142"/>
              <a:ext cx="3286516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  <p:grpSp>
        <p:nvGrpSpPr>
          <p:cNvPr id="64" name="组合 63"/>
          <p:cNvGrpSpPr/>
          <p:nvPr/>
        </p:nvGrpSpPr>
        <p:grpSpPr>
          <a:xfrm rot="0" flipH="0" flipV="0">
            <a:off x="8041970" y="1934461"/>
            <a:ext cx="3366806" cy="1500320"/>
            <a:chOff x="4264623" y="2359361"/>
            <a:chExt cx="3366806" cy="1500320"/>
          </a:xfrm>
        </p:grpSpPr>
        <p:sp>
          <p:nvSpPr>
            <p:cNvPr id="65" name="文本框 64"/>
            <p:cNvSpPr txBox="1"/>
            <p:nvPr/>
          </p:nvSpPr>
          <p:spPr>
            <a:xfrm>
              <a:off x="4264623" y="2359361"/>
              <a:ext cx="1709122" cy="400110"/>
            </a:xfrm>
            <a:prstGeom prst="rect">
              <a:avLst/>
            </a:prstGeom>
            <a:noFill/>
          </p:spPr>
          <p:txBody>
            <a:bodyPr wrap="none"/>
            <a:lstStyle>
              <a:lvl1pPr lvl="0" algn="ctr">
                <a:defRPr sz="2000" b="1"/>
              </a:lvl1pPr>
            </a:lstStyle>
            <a:p>
              <a:pPr lvl="0" algn="l"/>
              <a:r>
                <a:rPr lang="zh-CN" altLang="zh-CN">
                  <a:solidFill>
                    <a:srgbClr val="262626"/>
                  </a:solidFill>
                </a:rPr>
                <a:t>关键任务</a:t>
              </a:r>
              <a:r>
                <a:rPr lang="en-US" altLang="en-US">
                  <a:solidFill>
                    <a:srgbClr val="262626"/>
                  </a:solidFill>
                </a:rPr>
                <a:t>B 07/04-07/19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264623" y="2938931"/>
              <a:ext cx="3286516" cy="920750"/>
            </a:xfrm>
            <a:prstGeom prst="rect">
              <a:avLst/>
            </a:prstGeom>
            <a:noFill/>
          </p:spPr>
          <p:txBody>
            <a:bodyPr wrap="square"/>
            <a:lstStyle>
              <a:lvl1pPr lvl="0">
                <a:lnSpc>
                  <a:spcPct val="130000"/>
                </a:lnSpc>
                <a:spcAft>
                  <a:spcPts val="1000"/>
                </a:spcAft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lvl="0" indent="-171450" algn="just">
                <a:lnSpc>
                  <a:spcPct val="130000"/>
                </a:lnSpc>
                <a:spcAft>
                  <a:spcPts val="1000"/>
                </a:spcAft>
                <a:buFont typeface="Arial" charset="0"/>
                <a:buChar char="•"/>
              </a:pP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调研外采排产方案的优势与局限</a:t>
              </a:r>
            </a:p>
            <a:p>
              <a:pPr marL="171450" lvl="0" indent="-171450" algn="just">
                <a:lnSpc>
                  <a:spcPct val="130000"/>
                </a:lnSpc>
                <a:spcAft>
                  <a:spcPts val="1000"/>
                </a:spcAft>
                <a:buFont typeface="Arial" charset="0"/>
                <a:buChar char="•"/>
              </a:pP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提出排产整合路线图</a:t>
              </a:r>
            </a:p>
          </p:txBody>
        </p:sp>
        <p:cxnSp>
          <p:nvCxnSpPr>
            <p:cNvPr id="68" name="直接连接符 67"/>
            <p:cNvCxnSpPr/>
            <p:nvPr/>
          </p:nvCxnSpPr>
          <p:spPr>
            <a:xfrm flipH="1">
              <a:off x="4344913" y="2847142"/>
              <a:ext cx="3286516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  <p:grpSp>
        <p:nvGrpSpPr>
          <p:cNvPr id="149" name="组合 137"/>
          <p:cNvGrpSpPr/>
          <p:nvPr/>
        </p:nvGrpSpPr>
        <p:grpSpPr>
          <a:xfrm rot="0" flipH="0" flipV="0">
            <a:off x="4079338" y="5162090"/>
            <a:ext cx="3366806" cy="1500320"/>
            <a:chOff x="4264623" y="2359361"/>
            <a:chExt cx="3366806" cy="1500320"/>
          </a:xfrm>
        </p:grpSpPr>
        <p:sp>
          <p:nvSpPr>
            <p:cNvPr id="150" name="文本框 138"/>
            <p:cNvSpPr txBox="1"/>
            <p:nvPr/>
          </p:nvSpPr>
          <p:spPr>
            <a:xfrm>
              <a:off x="4264623" y="2359361"/>
              <a:ext cx="1723549" cy="400110"/>
            </a:xfrm>
            <a:prstGeom prst="rect">
              <a:avLst/>
            </a:prstGeom>
            <a:noFill/>
          </p:spPr>
          <p:txBody>
            <a:bodyPr wrap="none"/>
            <a:lstStyle>
              <a:lvl1pPr lvl="0" algn="ctr">
                <a:defRPr sz="2000" b="1"/>
              </a:lvl1pPr>
            </a:lstStyle>
            <a:p>
              <a:pPr lvl="0" algn="l"/>
              <a:r>
                <a:rPr lang="zh-CN" altLang="zh-CN">
                  <a:solidFill>
                    <a:srgbClr val="262626"/>
                  </a:solidFill>
                </a:rPr>
                <a:t>梳理</a:t>
              </a:r>
              <a:r>
                <a:rPr lang="en-US" altLang="en-US">
                  <a:solidFill>
                    <a:srgbClr val="262626"/>
                  </a:solidFill>
                </a:rPr>
                <a:t>430</a:t>
              </a:r>
              <a:r>
                <a:rPr lang="zh-CN" altLang="zh-CN">
                  <a:solidFill>
                    <a:srgbClr val="262626"/>
                  </a:solidFill>
                </a:rPr>
                <a:t>磨削线架构</a:t>
              </a:r>
              <a:r>
                <a:rPr lang="en-US" altLang="en-US">
                  <a:solidFill>
                    <a:srgbClr val="262626"/>
                  </a:solidFill>
                </a:rPr>
                <a:t> </a:t>
              </a:r>
              <a:r>
                <a:rPr lang="zh-CN" altLang="zh-CN">
                  <a:solidFill>
                    <a:srgbClr val="262626"/>
                  </a:solidFill>
                </a:rPr>
                <a:t>其余时间</a:t>
              </a:r>
            </a:p>
          </p:txBody>
        </p:sp>
        <p:sp>
          <p:nvSpPr>
            <p:cNvPr id="151" name="文本框 139"/>
            <p:cNvSpPr txBox="1"/>
            <p:nvPr/>
          </p:nvSpPr>
          <p:spPr>
            <a:xfrm>
              <a:off x="4264623" y="2938931"/>
              <a:ext cx="3286516" cy="920750"/>
            </a:xfrm>
            <a:prstGeom prst="rect">
              <a:avLst/>
            </a:prstGeom>
            <a:noFill/>
          </p:spPr>
          <p:txBody>
            <a:bodyPr wrap="square"/>
            <a:lstStyle>
              <a:lvl1pPr lvl="0">
                <a:lnSpc>
                  <a:spcPct val="130000"/>
                </a:lnSpc>
                <a:spcAft>
                  <a:spcPts val="1000"/>
                </a:spcAft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lvl="0" indent="-171450" algn="just">
                <a:lnSpc>
                  <a:spcPct val="130000"/>
                </a:lnSpc>
                <a:spcAft>
                  <a:spcPts val="1000"/>
                </a:spcAft>
                <a:buFont typeface="Arial" charset="0"/>
                <a:buChar char="•"/>
              </a:pP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本地调试好了</a:t>
              </a:r>
              <a:r>
                <a:rPr lang="en-US" altLang="en-US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430</a:t>
              </a: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磨削项目</a:t>
              </a:r>
            </a:p>
            <a:p>
              <a:pPr marL="171450" lvl="0" indent="-171450" algn="just">
                <a:lnSpc>
                  <a:spcPct val="130000"/>
                </a:lnSpc>
                <a:spcAft>
                  <a:spcPts val="1000"/>
                </a:spcAft>
                <a:buFont typeface="Arial" charset="0"/>
                <a:buChar char="•"/>
              </a:pP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学习到能在后续项目中用的模式</a:t>
              </a:r>
            </a:p>
          </p:txBody>
        </p:sp>
        <p:cxnSp>
          <p:nvCxnSpPr>
            <p:cNvPr id="152" name="直接连接符 141"/>
            <p:cNvCxnSpPr/>
            <p:nvPr/>
          </p:nvCxnSpPr>
          <p:spPr>
            <a:xfrm flipH="1">
              <a:off x="4344913" y="2847142"/>
              <a:ext cx="3286516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  <p:grpSp>
        <p:nvGrpSpPr>
          <p:cNvPr id="153" name="组合 143"/>
          <p:cNvGrpSpPr/>
          <p:nvPr/>
        </p:nvGrpSpPr>
        <p:grpSpPr>
          <a:xfrm rot="0" flipH="0" flipV="0">
            <a:off x="7999780" y="5162090"/>
            <a:ext cx="3366806" cy="1500320"/>
            <a:chOff x="4264623" y="2359361"/>
            <a:chExt cx="3366806" cy="1500320"/>
          </a:xfrm>
        </p:grpSpPr>
        <p:sp>
          <p:nvSpPr>
            <p:cNvPr id="154" name="文本框 144"/>
            <p:cNvSpPr txBox="1"/>
            <p:nvPr/>
          </p:nvSpPr>
          <p:spPr>
            <a:xfrm>
              <a:off x="4264623" y="2359361"/>
              <a:ext cx="1723549" cy="400110"/>
            </a:xfrm>
            <a:prstGeom prst="rect">
              <a:avLst/>
            </a:prstGeom>
            <a:noFill/>
          </p:spPr>
          <p:txBody>
            <a:bodyPr wrap="none"/>
            <a:lstStyle>
              <a:lvl1pPr lvl="0" algn="ctr">
                <a:defRPr sz="2000" b="1"/>
              </a:lvl1pPr>
            </a:lstStyle>
            <a:p>
              <a:pPr lvl="0" algn="l"/>
              <a:r>
                <a:rPr lang="zh-CN" altLang="zh-CN">
                  <a:solidFill>
                    <a:srgbClr val="262626"/>
                  </a:solidFill>
                </a:rPr>
                <a:t>工作展望</a:t>
              </a:r>
            </a:p>
          </p:txBody>
        </p:sp>
        <p:sp>
          <p:nvSpPr>
            <p:cNvPr id="155" name="文本框 145"/>
            <p:cNvSpPr txBox="1"/>
            <p:nvPr/>
          </p:nvSpPr>
          <p:spPr>
            <a:xfrm>
              <a:off x="4264623" y="2938931"/>
              <a:ext cx="3286516" cy="920750"/>
            </a:xfrm>
            <a:prstGeom prst="rect">
              <a:avLst/>
            </a:prstGeom>
            <a:noFill/>
          </p:spPr>
          <p:txBody>
            <a:bodyPr wrap="square"/>
            <a:lstStyle>
              <a:lvl1pPr lvl="0">
                <a:lnSpc>
                  <a:spcPct val="130000"/>
                </a:lnSpc>
                <a:spcAft>
                  <a:spcPts val="1000"/>
                </a:spcAft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lvl="0" indent="-171450" algn="just">
                <a:lnSpc>
                  <a:spcPct val="130000"/>
                </a:lnSpc>
                <a:spcAft>
                  <a:spcPts val="1000"/>
                </a:spcAft>
                <a:buFont typeface="Arial" charset="0"/>
                <a:buChar char="•"/>
              </a:pPr>
              <a:r>
                <a:rPr lang="en-US" altLang="en-US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331</a:t>
              </a:r>
              <a:r>
                <a:rPr lang="zh-CN" altLang="zh-CN" sz="1200" b="0" i="0" strike="noStrike" spc="0">
                  <a:solidFill>
                    <a:srgbClr val="808080"/>
                  </a:solidFill>
                  <a:latin typeface="Arial"/>
                  <a:ea typeface="微软雅黑"/>
                </a:rPr>
                <a:t>电火花线工作规划</a:t>
              </a:r>
            </a:p>
            <a:p>
              <a:pPr marL="0" lvl="0" indent="0" algn="just">
                <a:lnSpc>
                  <a:spcPct val="130000"/>
                </a:lnSpc>
                <a:spcAft>
                  <a:spcPts val="1000"/>
                </a:spcAft>
                <a:buNone/>
              </a:pPr>
              <a:endParaRPr lang="zh-CN" altLang="zh-CN" sz="1200" b="0" i="0" strike="noStrike" spc="0">
                <a:solidFill>
                  <a:srgbClr val="808080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156" name="直接连接符 147"/>
            <p:cNvCxnSpPr/>
            <p:nvPr/>
          </p:nvCxnSpPr>
          <p:spPr>
            <a:xfrm flipH="1">
              <a:off x="4344913" y="2847142"/>
              <a:ext cx="3286516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/>
          <a:srcRect l="2145" t="11724" r="37160" b="27174"/>
          <a:stretch/>
        </p:blipFill>
        <p:spPr>
          <a:xfrm>
            <a:off x="-1" y="3284538"/>
            <a:ext cx="7010399" cy="3573462"/>
          </a:xfrm>
          <a:custGeom>
            <a:rect l="l" t="t" r="r" b="b"/>
            <a:pathLst>
              <a:path w="7010399" h="3573462">
                <a:moveTo>
                  <a:pt x="7010399" y="0"/>
                </a:moveTo>
                <a:lnTo>
                  <a:pt x="0" y="0"/>
                </a:lnTo>
                <a:lnTo>
                  <a:pt x="0" y="3573462"/>
                </a:lnTo>
                <a:lnTo>
                  <a:pt x="7010399" y="3573462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4644572" y="0"/>
            <a:ext cx="7547428" cy="6858000"/>
          </a:xfrm>
          <a:prstGeom prst="rect">
            <a:avLst/>
          </a:prstGeom>
          <a:solidFill>
            <a:schemeClr val="bg1">
              <a:alpha val="67000"/>
              <a:lumMod val="85000"/>
            </a:schemeClr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0" y="0"/>
            <a:ext cx="682171" cy="6858000"/>
            <a:chOff x="0" y="0"/>
            <a:chExt cx="682171" cy="6858000"/>
          </a:xfrm>
        </p:grpSpPr>
        <p:sp>
          <p:nvSpPr>
            <p:cNvPr id="120" name="矩形 119"/>
            <p:cNvSpPr/>
            <p:nvPr/>
          </p:nvSpPr>
          <p:spPr>
            <a:xfrm>
              <a:off x="0" y="0"/>
              <a:ext cx="68217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altLang="zh-CN" sz="1800" b="0" i="0" u="none" strike="noStrike" kern="1200" spc="0" baseline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226785" y="263525"/>
              <a:ext cx="228600" cy="127000"/>
              <a:chOff x="1244600" y="6096000"/>
              <a:chExt cx="228600" cy="127000"/>
            </a:xfrm>
          </p:grpSpPr>
          <p:cxnSp>
            <p:nvCxnSpPr>
              <p:cNvPr id="125" name="直接连接符 124"/>
              <p:cNvCxnSpPr/>
              <p:nvPr/>
            </p:nvCxnSpPr>
            <p:spPr>
              <a:xfrm>
                <a:off x="1244600" y="60960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244600" y="61595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244600" y="6223000"/>
                <a:ext cx="228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</p:cxnSp>
        </p:grpSp>
        <p:cxnSp>
          <p:nvCxnSpPr>
            <p:cNvPr id="122" name="直接连接符 121"/>
            <p:cNvCxnSpPr/>
            <p:nvPr/>
          </p:nvCxnSpPr>
          <p:spPr>
            <a:xfrm flipV="1">
              <a:off x="341085" y="5881688"/>
              <a:ext cx="0" cy="435769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</p:cxnSp>
        <p:sp>
          <p:nvSpPr>
            <p:cNvPr id="123" name="文本框 122"/>
            <p:cNvSpPr txBox="1"/>
            <p:nvPr/>
          </p:nvSpPr>
          <p:spPr>
            <a:xfrm>
              <a:off x="182227" y="6400800"/>
              <a:ext cx="317716" cy="261610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en-US" sz="1050" b="0" i="0" u="none" strike="noStrike" kern="1200" spc="0" baseline="0">
                  <a:solidFill>
                    <a:srgbClr val="000000"/>
                  </a:solidFill>
                  <a:latin typeface="微软雅黑 Light"/>
                  <a:ea typeface="微软雅黑 Light"/>
                </a:rPr>
                <a:t>01</a:t>
              </a:r>
              <a:endParaRPr lang="zh-CN" altLang="zh-CN" sz="1050" b="0" i="0" u="none" strike="noStrike" kern="1200" spc="0" baseline="0">
                <a:solidFill>
                  <a:srgbClr val="000000"/>
                </a:solidFill>
                <a:latin typeface="微软雅黑 Light"/>
                <a:ea typeface="微软雅黑 Light"/>
              </a:endParaRPr>
            </a:p>
          </p:txBody>
        </p:sp>
        <p:cxnSp>
          <p:nvCxnSpPr>
            <p:cNvPr id="124" name="直接连接符 123"/>
            <p:cNvCxnSpPr/>
            <p:nvPr/>
          </p:nvCxnSpPr>
          <p:spPr>
            <a:xfrm flipV="1">
              <a:off x="341085" y="522288"/>
              <a:ext cx="0" cy="435769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</p:cxnSp>
      </p:grpSp>
      <p:sp>
        <p:nvSpPr>
          <p:cNvPr id="45" name="文本框 44"/>
          <p:cNvSpPr txBox="1"/>
          <p:nvPr/>
        </p:nvSpPr>
        <p:spPr>
          <a:xfrm>
            <a:off x="4398509" y="2404045"/>
            <a:ext cx="7664904" cy="1015663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r"/>
            <a:r>
              <a:rPr lang="zh-CN" altLang="zh-CN" sz="6000"/>
              <a:t>感谢观看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/>
          <p:cNvSpPr/>
          <p:nvPr/>
        </p:nvSpPr>
        <p:spPr>
          <a:xfrm>
            <a:off x="0" y="2686473"/>
            <a:ext cx="12192000" cy="1205850"/>
          </a:xfrm>
          <a:custGeom>
            <a:rect l="l" t="t" r="r" b="b"/>
            <a:pathLst>
              <a:path w="12192000" h="1205850">
                <a:moveTo>
                  <a:pt x="0" y="0"/>
                </a:moveTo>
                <a:lnTo>
                  <a:pt x="12192000" y="0"/>
                </a:lnTo>
                <a:lnTo>
                  <a:pt x="12192000" y="1205850"/>
                </a:lnTo>
                <a:lnTo>
                  <a:pt x="0" y="12058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Arial"/>
              <a:ea typeface="微软雅黑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1470025" y="1048828"/>
            <a:ext cx="630199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miter/>
          </a:ln>
        </p:spPr>
      </p:cxnSp>
      <p:grpSp>
        <p:nvGrpSpPr>
          <p:cNvPr id="12" name="组合 11"/>
          <p:cNvGrpSpPr/>
          <p:nvPr/>
        </p:nvGrpSpPr>
        <p:grpSpPr>
          <a:xfrm rot="0" flipH="0" flipV="0">
            <a:off x="1381028" y="2686473"/>
            <a:ext cx="8807163" cy="2494073"/>
            <a:chOff x="1961535" y="2686473"/>
            <a:chExt cx="8807163" cy="769441"/>
          </a:xfrm>
        </p:grpSpPr>
        <p:sp>
          <p:nvSpPr>
            <p:cNvPr id="56" name="文本框 55"/>
            <p:cNvSpPr txBox="1"/>
            <p:nvPr/>
          </p:nvSpPr>
          <p:spPr>
            <a:xfrm rot="0" flipH="0" flipV="0">
              <a:off x="2021926" y="3111287"/>
              <a:ext cx="8746772" cy="32893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lvl="0"/>
              <a:r>
                <a:rPr lang="zh-CN" altLang="zh-CN"/>
                <a:t>目标：</a:t>
              </a:r>
            </a:p>
            <a:p>
              <a:pPr lvl="0"/>
              <a:r>
                <a:rPr lang="zh-CN" altLang="zh-CN"/>
                <a:t>完善应流项目的角色系统，使其从“查看</a:t>
              </a:r>
              <a:r>
                <a:rPr lang="en-US" altLang="en-US"/>
                <a:t>/</a:t>
              </a:r>
              <a:r>
                <a:rPr lang="zh-CN" altLang="zh-CN"/>
                <a:t>修改”支持更细“增删改查”颗粒度</a:t>
              </a:r>
            </a:p>
            <a:p>
              <a:pPr lvl="0"/>
              <a:endParaRPr/>
            </a:p>
            <a:p>
              <a:pPr lvl="0"/>
              <a:r>
                <a:rPr lang="zh-CN" altLang="zh-CN"/>
                <a:t>项目文档：</a:t>
              </a:r>
            </a:p>
            <a:p>
              <a:pPr lvl="0"/>
              <a:endParaRPr lang="zh-CN" altLang="zh-CN" u="sng"/>
            </a:p>
            <a:p>
              <a:pPr lvl="0"/>
              <a:endParaRPr lang="zh-CN" altLang="zh-CN"/>
            </a:p>
          </p:txBody>
        </p:sp>
        <p:sp>
          <p:nvSpPr>
            <p:cNvPr id="60" name="文本框 59"/>
            <p:cNvSpPr txBox="1"/>
            <p:nvPr/>
          </p:nvSpPr>
          <p:spPr>
            <a:xfrm rot="0" flipH="0" flipV="0">
              <a:off x="1961535" y="2686473"/>
              <a:ext cx="8274064" cy="76944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marL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44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关键任务</a:t>
              </a:r>
              <a:r>
                <a:rPr lang="en-US" altLang="en-US" sz="44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A - 06/25-07/02</a:t>
              </a:r>
            </a:p>
          </p:txBody>
        </p:sp>
      </p:grpSp>
      <p:sp>
        <p:nvSpPr>
          <p:cNvPr id="70" name="矩形 69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zh-CN" sz="1800" b="0" i="0" u="none" strike="noStrike" kern="1200" spc="0" baseline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73" name=""/>
          <p:cNvSpPr txBox="1"/>
          <p:nvPr/>
        </p:nvSpPr>
        <p:spPr>
          <a:xfrm rot="0" flipH="0" flipV="0">
            <a:off x="1470025" y="5568950"/>
            <a:ext cx="1778000" cy="4445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>
                <a:hlinkClick r:id="rId3"/>
              </a:rPr>
              <a:t>张世杰-试用期关键任务A-实现权限系统过程中的理解和建议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136344"/>
            <a:ext cx="4897210" cy="646331"/>
            <a:chOff x="1501775" y="1004325"/>
            <a:chExt cx="4897210" cy="646331"/>
          </a:xfrm>
        </p:grpSpPr>
        <p:sp>
          <p:nvSpPr>
            <p:cNvPr id="23" name="文本框 22"/>
            <p:cNvSpPr txBox="1"/>
            <p:nvPr/>
          </p:nvSpPr>
          <p:spPr>
            <a:xfrm>
              <a:off x="159767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微软雅黑"/>
                  <a:ea typeface="微软雅黑"/>
                </a:rPr>
                <a:t>例子：设置施工人员对当前对话框仅有“查看”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1091630" y="1088348"/>
            <a:ext cx="10312701" cy="56743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136344"/>
            <a:ext cx="4897210" cy="646331"/>
            <a:chOff x="1501775" y="1004325"/>
            <a:chExt cx="4897210" cy="646331"/>
          </a:xfrm>
        </p:grpSpPr>
        <p:sp>
          <p:nvSpPr>
            <p:cNvPr id="23" name="文本框 22"/>
            <p:cNvSpPr txBox="1"/>
            <p:nvPr/>
          </p:nvSpPr>
          <p:spPr>
            <a:xfrm>
              <a:off x="159767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微软雅黑"/>
                  <a:ea typeface="微软雅黑"/>
                </a:rPr>
                <a:t>例子：只有“查看”权限的施工人员登录</a:t>
              </a:r>
            </a:p>
            <a:p>
              <a:pPr marL="285750" lvl="0" indent="-285750">
                <a:buFont typeface="Arial" charset="0"/>
                <a:buChar char="•"/>
              </a:pPr>
              <a:endParaRPr lang="en-US" altLang="en-US" sz="3600" b="1">
                <a:solidFill>
                  <a:srgbClr val="262626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895600" y="1270000"/>
            <a:ext cx="6400800" cy="431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136344"/>
            <a:ext cx="4897210" cy="646331"/>
            <a:chOff x="1501775" y="1004325"/>
            <a:chExt cx="4897210" cy="646331"/>
          </a:xfrm>
        </p:grpSpPr>
        <p:sp>
          <p:nvSpPr>
            <p:cNvPr id="23" name="文本框 22"/>
            <p:cNvSpPr txBox="1"/>
            <p:nvPr/>
          </p:nvSpPr>
          <p:spPr>
            <a:xfrm>
              <a:off x="159767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微软雅黑"/>
                  <a:ea typeface="微软雅黑"/>
                </a:rPr>
                <a:t>例子：在角色权限界面下，绑定按钮变灰色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867340" y="1058746"/>
            <a:ext cx="103810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/>
          <p:cNvSpPr/>
          <p:nvPr/>
        </p:nvSpPr>
        <p:spPr>
          <a:xfrm>
            <a:off x="0" y="2686473"/>
            <a:ext cx="12192000" cy="1205850"/>
          </a:xfrm>
          <a:custGeom>
            <a:rect l="l" t="t" r="r" b="b"/>
            <a:pathLst>
              <a:path w="12192000" h="1205850">
                <a:moveTo>
                  <a:pt x="0" y="0"/>
                </a:moveTo>
                <a:lnTo>
                  <a:pt x="12192000" y="0"/>
                </a:lnTo>
                <a:lnTo>
                  <a:pt x="12192000" y="1205850"/>
                </a:lnTo>
                <a:lnTo>
                  <a:pt x="0" y="12058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Arial"/>
              <a:ea typeface="微软雅黑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1470025" y="1048828"/>
            <a:ext cx="630199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miter/>
          </a:ln>
        </p:spPr>
      </p:cxnSp>
      <p:grpSp>
        <p:nvGrpSpPr>
          <p:cNvPr id="12" name="组合 11"/>
          <p:cNvGrpSpPr/>
          <p:nvPr/>
        </p:nvGrpSpPr>
        <p:grpSpPr>
          <a:xfrm rot="0" flipH="0" flipV="0">
            <a:off x="1381028" y="2686473"/>
            <a:ext cx="8807163" cy="2443212"/>
            <a:chOff x="1961535" y="2686473"/>
            <a:chExt cx="8807163" cy="753750"/>
          </a:xfrm>
        </p:grpSpPr>
        <p:sp>
          <p:nvSpPr>
            <p:cNvPr id="56" name="文本框 55"/>
            <p:cNvSpPr txBox="1"/>
            <p:nvPr/>
          </p:nvSpPr>
          <p:spPr>
            <a:xfrm rot="0" flipH="0" flipV="0">
              <a:off x="2021926" y="3111287"/>
              <a:ext cx="8746772" cy="32893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lvl="0"/>
              <a:r>
                <a:rPr lang="zh-CN" altLang="zh-CN"/>
                <a:t>目标：</a:t>
              </a:r>
            </a:p>
            <a:p>
              <a:pPr lvl="0"/>
              <a:r>
                <a:rPr lang="zh-CN" altLang="zh-CN"/>
                <a:t>调研外采的排产系统，提出其优势、局限，以及融合的路线图</a:t>
              </a:r>
            </a:p>
            <a:p>
              <a:pPr lvl="0"/>
              <a:endParaRPr lang="en-US" altLang="en-US"/>
            </a:p>
            <a:p>
              <a:pPr lvl="0"/>
              <a:r>
                <a:rPr lang="zh-CN" altLang="zh-CN"/>
                <a:t>项目文档：</a:t>
              </a:r>
            </a:p>
            <a:p>
              <a:pPr lvl="0"/>
              <a:endParaRPr lang="zh-CN" altLang="zh-CN" u="sng"/>
            </a:p>
            <a:p>
              <a:pPr lvl="0"/>
              <a:endParaRPr lang="zh-CN" altLang="zh-CN"/>
            </a:p>
          </p:txBody>
        </p:sp>
        <p:sp>
          <p:nvSpPr>
            <p:cNvPr id="60" name="文本框 59"/>
            <p:cNvSpPr txBox="1"/>
            <p:nvPr/>
          </p:nvSpPr>
          <p:spPr>
            <a:xfrm rot="0" flipH="0" flipV="0">
              <a:off x="1961535" y="2686473"/>
              <a:ext cx="8274064" cy="357474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marL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44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关键任务</a:t>
              </a:r>
              <a:r>
                <a:rPr lang="en-US" altLang="en-US" sz="4400" b="1" i="0" strike="noStrike" spc="0">
                  <a:solidFill>
                    <a:srgbClr val="262626"/>
                  </a:solidFill>
                  <a:latin typeface="微软雅黑"/>
                  <a:ea typeface="微软雅黑"/>
                </a:rPr>
                <a:t>B - 07/04-07/19</a:t>
              </a:r>
            </a:p>
          </p:txBody>
        </p:sp>
      </p:grpSp>
      <p:sp>
        <p:nvSpPr>
          <p:cNvPr id="70" name="矩形 69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zh-CN" sz="1800" b="0" i="0" u="none" strike="noStrike" kern="1200" spc="0" baseline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73" name=""/>
          <p:cNvSpPr txBox="1"/>
          <p:nvPr/>
        </p:nvSpPr>
        <p:spPr>
          <a:xfrm rot="0" flipH="0" flipV="0">
            <a:off x="1381028" y="5613633"/>
            <a:ext cx="1778000" cy="4445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>
                <a:hlinkClick r:id="rId3"/>
              </a:rPr>
              <a:t>实现汉沣排产算法的调研-07.19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136344"/>
            <a:ext cx="4897210" cy="646331"/>
            <a:chOff x="1501775" y="1004325"/>
            <a:chExt cx="4897210" cy="646331"/>
          </a:xfrm>
        </p:grpSpPr>
        <p:sp>
          <p:nvSpPr>
            <p:cNvPr id="23" name="文本框 22"/>
            <p:cNvSpPr txBox="1"/>
            <p:nvPr/>
          </p:nvSpPr>
          <p:spPr>
            <a:xfrm>
              <a:off x="159767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微软雅黑"/>
                  <a:ea typeface="微软雅黑"/>
                </a:rPr>
                <a:t>局限</a:t>
              </a:r>
              <a:r>
                <a:rPr lang="en-US" altLang="en-US" sz="3600" b="1">
                  <a:solidFill>
                    <a:srgbClr val="262626"/>
                  </a:solidFill>
                  <a:latin typeface="微软雅黑"/>
                  <a:ea typeface="微软雅黑"/>
                </a:rPr>
                <a:t>1</a:t>
              </a:r>
              <a:r>
                <a:rPr lang="zh-CN" altLang="zh-CN" sz="3600" b="1">
                  <a:solidFill>
                    <a:srgbClr val="262626"/>
                  </a:solidFill>
                  <a:latin typeface="微软雅黑"/>
                  <a:ea typeface="微软雅黑"/>
                </a:rPr>
                <a:t>：</a:t>
              </a:r>
              <a:r>
                <a:rPr lang="zh-CN" altLang="zh-CN" sz="3600" b="1">
                  <a:solidFill>
                    <a:srgbClr val="1A1A1A"/>
                  </a:solidFill>
                  <a:latin typeface="Microsoft YaHei"/>
                  <a:ea typeface="Microsoft YaHei"/>
                </a:rPr>
                <a:t>无法从排产结果中直接读取关联工艺及数据</a:t>
              </a:r>
            </a:p>
            <a:p>
              <a:pPr marL="285750" lvl="0" indent="-285750">
                <a:buFont typeface="Arial" charset="0"/>
                <a:buChar char="•"/>
              </a:pPr>
              <a:endParaRPr lang="en-US" altLang="en-US" sz="3600" b="1">
                <a:solidFill>
                  <a:srgbClr val="262626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64" y="1453098"/>
            <a:ext cx="11595071" cy="5404965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6351563" y="1361959"/>
            <a:ext cx="5802337" cy="5398966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 rot="0" flipH="0" flipV="0">
            <a:off x="2253620" y="1078241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外采排产图</a:t>
            </a:r>
          </a:p>
        </p:txBody>
      </p:sp>
      <p:sp>
        <p:nvSpPr>
          <p:cNvPr id="28" name=""/>
          <p:cNvSpPr txBox="1"/>
          <p:nvPr/>
        </p:nvSpPr>
        <p:spPr>
          <a:xfrm rot="0" flipH="0" flipV="0">
            <a:off x="9065912" y="1008599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原排产图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>
                <a:lumMod val="95000"/>
              </a:schemeClr>
            </a:gs>
            <a:gs pos="97000">
              <a:schemeClr val="bg1">
                <a:lumMod val="9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115800" y="0"/>
            <a:ext cx="76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0" flipH="0" flipV="0">
            <a:off x="1091630" y="136344"/>
            <a:ext cx="4897210" cy="646331"/>
            <a:chOff x="1501775" y="1004325"/>
            <a:chExt cx="4897210" cy="646331"/>
          </a:xfrm>
        </p:grpSpPr>
        <p:sp>
          <p:nvSpPr>
            <p:cNvPr id="23" name="文本框 22"/>
            <p:cNvSpPr txBox="1"/>
            <p:nvPr/>
          </p:nvSpPr>
          <p:spPr>
            <a:xfrm>
              <a:off x="1597671" y="1004325"/>
              <a:ext cx="4801314" cy="646331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lvl="0"/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局限</a:t>
              </a:r>
              <a:r>
                <a:rPr lang="en-US" altLang="en-US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2</a:t>
              </a:r>
              <a:r>
                <a:rPr lang="zh-CN" altLang="zh-CN" sz="3600" b="1">
                  <a:solidFill>
                    <a:srgbClr val="262626"/>
                  </a:solidFill>
                  <a:latin typeface="Microsoft YaHei"/>
                  <a:ea typeface="Microsoft YaHei"/>
                </a:rPr>
                <a:t>：</a:t>
              </a:r>
              <a:r>
                <a:rPr lang="zh-CN" altLang="zh-CN" sz="3600" b="1">
                  <a:solidFill>
                    <a:srgbClr val="1A1A1A"/>
                  </a:solidFill>
                  <a:latin typeface="Microsoft YaHei"/>
                  <a:ea typeface="Microsoft YaHei"/>
                </a:rPr>
                <a:t>没有将截止日期纳入优化目标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501775" y="1101725"/>
              <a:ext cx="0" cy="455613"/>
            </a:xfrm>
            <a:prstGeom prst="line">
              <a:avLst/>
            </a:prstGeom>
            <a:ln w="63500">
              <a:solidFill>
                <a:schemeClr val="accent1"/>
              </a:solidFill>
              <a:prstDash val="solid"/>
              <a:miter/>
            </a:ln>
          </p:spPr>
        </p:cxnSp>
      </p:grpSp>
      <p:pic>
        <p:nvPicPr>
          <p:cNvPr id="2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462668" y="1302713"/>
            <a:ext cx="11266790" cy="5555350"/>
          </a:xfrm>
          <a:prstGeom prst="rect">
            <a:avLst/>
          </a:prstGeom>
        </p:spPr>
      </p:pic>
    </p:spTree>
  </p:cSld>
  <p:clrMapOvr>
    <a:masterClrMapping/>
  </p:clrMapOvr>
</p:sld>
</file>